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44"/>
  </p:notesMasterIdLst>
  <p:sldIdLst>
    <p:sldId id="257" r:id="rId3"/>
    <p:sldId id="281" r:id="rId4"/>
    <p:sldId id="282" r:id="rId5"/>
    <p:sldId id="328" r:id="rId6"/>
    <p:sldId id="283" r:id="rId7"/>
    <p:sldId id="284" r:id="rId8"/>
    <p:sldId id="319" r:id="rId9"/>
    <p:sldId id="313" r:id="rId10"/>
    <p:sldId id="350" r:id="rId11"/>
    <p:sldId id="351" r:id="rId12"/>
    <p:sldId id="352" r:id="rId13"/>
    <p:sldId id="285" r:id="rId14"/>
    <p:sldId id="344" r:id="rId15"/>
    <p:sldId id="345" r:id="rId16"/>
    <p:sldId id="346" r:id="rId17"/>
    <p:sldId id="347" r:id="rId18"/>
    <p:sldId id="323" r:id="rId19"/>
    <p:sldId id="324" r:id="rId20"/>
    <p:sldId id="325" r:id="rId21"/>
    <p:sldId id="326" r:id="rId22"/>
    <p:sldId id="327" r:id="rId23"/>
    <p:sldId id="286" r:id="rId24"/>
    <p:sldId id="342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06" r:id="rId37"/>
    <p:sldId id="343" r:id="rId38"/>
    <p:sldId id="315" r:id="rId39"/>
    <p:sldId id="348" r:id="rId40"/>
    <p:sldId id="349" r:id="rId41"/>
    <p:sldId id="318" r:id="rId42"/>
    <p:sldId id="30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6" d="100"/>
          <a:sy n="86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4A3E-FB39-4A5A-B1F7-39E07C2AF9BD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E681-49FC-4306-B92C-FCCE035C4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83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E7D5A0BB-83C1-4692-9EB4-B7EF81DC5D61}" type="slidenum">
              <a:rPr lang="pt-BR" altLang="pt-BR" sz="1200" b="0" i="0">
                <a:solidFill>
                  <a:prstClr val="black"/>
                </a:solidFill>
              </a:rPr>
              <a:pPr/>
              <a:t>2</a:t>
            </a:fld>
            <a:endParaRPr lang="pt-BR" altLang="pt-BR" sz="1200" b="0" i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pt-BR" smtClean="0"/>
          </a:p>
        </p:txBody>
      </p:sp>
    </p:spTree>
    <p:extLst>
      <p:ext uri="{BB962C8B-B14F-4D97-AF65-F5344CB8AC3E}">
        <p14:creationId xmlns:p14="http://schemas.microsoft.com/office/powerpoint/2010/main" val="330834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03AAF1F-CCEB-4BD9-BAC3-854FDB657773}" type="slidenum">
              <a:rPr lang="pt-BR" altLang="pt-BR" sz="1200" b="0" i="0">
                <a:solidFill>
                  <a:prstClr val="black"/>
                </a:solidFill>
              </a:rPr>
              <a:pPr/>
              <a:t>3</a:t>
            </a:fld>
            <a:endParaRPr lang="pt-BR" altLang="pt-BR" sz="1200" b="0" i="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pt-BR" smtClean="0"/>
          </a:p>
        </p:txBody>
      </p:sp>
    </p:spTree>
    <p:extLst>
      <p:ext uri="{BB962C8B-B14F-4D97-AF65-F5344CB8AC3E}">
        <p14:creationId xmlns:p14="http://schemas.microsoft.com/office/powerpoint/2010/main" val="410214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5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95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77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67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0650-359C-45C4-B4B8-7C4CACA74AA8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8973-0E60-432A-8F34-BC9EEA00A5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77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9F84-2580-4F05-81F4-9842F76E9BD7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DA3DD-9B03-44D4-B2B3-259C571E2D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107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0D40-4F1D-48C3-8570-EDB1D42449EA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C903B-2AD3-4D07-A322-2518D1A49E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559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5BD6-057C-414A-A12A-C9C3DA38070C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896F2-C358-4E8C-8E09-964A4B74D7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7175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3DD3-4BB5-48ED-A31E-7DDA4B9A13EE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5045C-DFCB-43A8-B231-986A65330A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7121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6704-A6EF-4AC9-B942-A4410DEF7A3C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7892-EA3B-47C3-B3AE-F347BFF04E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936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2F28-99B8-4EE0-8B5E-B0197124A148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9B0F4-911D-449B-8245-ECAAA994F0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609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025A-DB37-4041-B558-29D21F3484CC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7A734-74B8-4135-9E3D-D55BDB03BA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844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55FE-D7C2-4C2D-84BC-7E0F6D1B5B93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77B51-360F-4046-9875-AB764C4C71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97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703E-93F3-4E55-9599-48F115AE3E4B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5FA16-33F7-4157-B612-E52C1AF066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1117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84B92-923A-41AE-9904-25982ECFC9C0}" type="datetimeFigureOut">
              <a:rPr lang="pt-BR" altLang="pt-BR"/>
              <a:pPr>
                <a:defRPr/>
              </a:pPr>
              <a:t>29/01/2019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7D416-4EF2-4244-B83F-68A27C6DFE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8816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796BA-1936-46FC-B775-CD02FBAD99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9552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3" y="6096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3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760168-4B3D-4210-B864-1FB7E375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3F57F7-A335-489E-9160-6A53522E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A6BC49-53D6-4CD4-9A58-BF14DE4C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B2B40-BF3E-4023-8A3D-CD075F0737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0717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84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29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92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76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71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7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62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8D96B-1BB4-4F9A-A75E-2975F485C440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3F1E-9578-47BB-A05F-1E7ECDADE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5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58ED5"/>
            </a:gs>
            <a:gs pos="100000">
              <a:srgbClr val="C6D9F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7681F-E6CA-4BD9-AD64-C6CD656C9C85}" type="datetimeFigureOut">
              <a:rPr lang="pt-BR" altLang="pt-B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29/01/2019</a:t>
            </a:fld>
            <a:endParaRPr lang="pt-BR" altLang="pt-BR">
              <a:ea typeface="MS PGothic" panose="020B0600070205080204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F598AE-26B6-474B-AD9E-509D0DDFDE41}" type="slidenum">
              <a:rPr lang="pt-BR" altLang="pt-B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976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e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jpe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230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Foto do Photo Editor" r:id="rId3" imgW="3048426" imgH="2104762" progId="MSPhotoEd.3">
                  <p:embed/>
                </p:oleObj>
              </mc:Choice>
              <mc:Fallback>
                <p:oleObj name="Foto do Photo Editor" r:id="rId3" imgW="3048426" imgH="21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54173" y="5715023"/>
            <a:ext cx="7594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00CC"/>
                </a:solidFill>
              </a:rPr>
              <a:t>HOSPITAL UNIVERSITÁRIO LAURO WANDERLEY</a:t>
            </a:r>
          </a:p>
          <a:p>
            <a:pPr algn="ctr"/>
            <a:r>
              <a:rPr lang="pt-BR" altLang="pt-BR" b="1" dirty="0">
                <a:solidFill>
                  <a:srgbClr val="0000CC"/>
                </a:solidFill>
              </a:rPr>
              <a:t>JOÃO PESSOA/PARAÍBA</a:t>
            </a:r>
            <a:endParaRPr lang="pt-PT" altLang="pt-BR" b="1" dirty="0">
              <a:solidFill>
                <a:srgbClr val="0000CC"/>
              </a:solidFill>
            </a:endParaRPr>
          </a:p>
          <a:p>
            <a:pPr algn="ctr"/>
            <a:r>
              <a:rPr lang="pt-PT" altLang="pt-BR" b="1" dirty="0" smtClean="0">
                <a:solidFill>
                  <a:srgbClr val="0000CC"/>
                </a:solidFill>
              </a:rPr>
              <a:t>SAE/HD FAMILIAR </a:t>
            </a:r>
            <a:r>
              <a:rPr lang="pt-PT" altLang="pt-BR" b="1" dirty="0">
                <a:solidFill>
                  <a:srgbClr val="0000CC"/>
                </a:solidFill>
              </a:rPr>
              <a:t>MATERNO INFANTIL</a:t>
            </a:r>
            <a:endParaRPr lang="pt-BR" altLang="pt-BR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00855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21 ANOS DO SAE FAMILIAR MATERNO INFANTIL</a:t>
            </a:r>
            <a:r>
              <a:rPr lang="en-GB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GB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GB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AVANÇOS NA REDUÇÃO DA TRANSMISSÃO </a:t>
            </a:r>
            <a:r>
              <a:rPr lang="en-GB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VERTICAL DO HIV:</a:t>
            </a:r>
          </a:p>
          <a:p>
            <a:r>
              <a:rPr lang="en-GB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            REALIDADE </a:t>
            </a:r>
            <a:r>
              <a:rPr lang="en-GB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</a:t>
            </a:r>
            <a:r>
              <a:rPr lang="en-GB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TUAL</a:t>
            </a:r>
            <a:endParaRPr lang="pt-BR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5" descr="LogoSA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31" y="171100"/>
            <a:ext cx="37504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648575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720013" y="784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7930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8677" name="Picture 5" descr="LogoSA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06" y="394447"/>
            <a:ext cx="500063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7544" y="552082"/>
            <a:ext cx="66620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0000FF"/>
                </a:solidFill>
              </a:rPr>
              <a:t>MODELO ASSISTENCIAL DO </a:t>
            </a:r>
            <a:r>
              <a:rPr lang="pt-BR" altLang="pt-BR" sz="2400" b="1" dirty="0" smtClean="0">
                <a:solidFill>
                  <a:srgbClr val="0000FF"/>
                </a:solidFill>
              </a:rPr>
              <a:t>SAE FAMILIAR</a:t>
            </a:r>
          </a:p>
          <a:p>
            <a:pPr algn="ctr" eaLnBrk="1" hangingPunct="1"/>
            <a:r>
              <a:rPr lang="pt-BR" altLang="pt-BR" sz="2400" b="1" dirty="0" smtClean="0">
                <a:solidFill>
                  <a:srgbClr val="0000FF"/>
                </a:solidFill>
              </a:rPr>
              <a:t>MATERNO-INFANTIL</a:t>
            </a:r>
            <a:endParaRPr lang="pt-BR" altLang="pt-BR" sz="2400" b="1" dirty="0">
              <a:solidFill>
                <a:srgbClr val="0000FF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03325" y="2252663"/>
            <a:ext cx="75660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000" b="1">
                <a:solidFill>
                  <a:srgbClr val="0000FF"/>
                </a:solidFill>
              </a:rPr>
              <a:t> Acolhimento</a:t>
            </a:r>
          </a:p>
          <a:p>
            <a:pPr eaLnBrk="1" hangingPunct="1"/>
            <a:endParaRPr lang="pt-BR" altLang="pt-BR" sz="2000" b="1">
              <a:solidFill>
                <a:srgbClr val="0000FF"/>
              </a:solidFill>
            </a:endParaRP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000" b="1">
                <a:solidFill>
                  <a:srgbClr val="0000FF"/>
                </a:solidFill>
              </a:rPr>
              <a:t> Apoio Psicossocial</a:t>
            </a:r>
          </a:p>
          <a:p>
            <a:pPr eaLnBrk="1" hangingPunct="1"/>
            <a:endParaRPr lang="pt-BR" altLang="pt-BR" sz="2000" b="1">
              <a:solidFill>
                <a:srgbClr val="0000FF"/>
              </a:solidFill>
            </a:endParaRP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000" b="1">
                <a:solidFill>
                  <a:srgbClr val="0000FF"/>
                </a:solidFill>
              </a:rPr>
              <a:t> Grupo de Gestantes</a:t>
            </a:r>
          </a:p>
          <a:p>
            <a:pPr eaLnBrk="1" hangingPunct="1"/>
            <a:endParaRPr lang="pt-BR" altLang="pt-BR" sz="2000" b="1">
              <a:solidFill>
                <a:srgbClr val="0000FF"/>
              </a:solidFill>
            </a:endParaRP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000" b="1">
                <a:solidFill>
                  <a:srgbClr val="0000FF"/>
                </a:solidFill>
              </a:rPr>
              <a:t> Grupo de Adesão</a:t>
            </a:r>
          </a:p>
          <a:p>
            <a:pPr eaLnBrk="1" hangingPunct="1"/>
            <a:endParaRPr lang="pt-BR" altLang="pt-BR" sz="2000" b="1">
              <a:solidFill>
                <a:srgbClr val="0000FF"/>
              </a:solidFill>
            </a:endParaRP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000" b="1">
                <a:solidFill>
                  <a:srgbClr val="0000FF"/>
                </a:solidFill>
              </a:rPr>
              <a:t> Grupo de Cuidadores</a:t>
            </a:r>
          </a:p>
          <a:p>
            <a:pPr eaLnBrk="1" hangingPunct="1"/>
            <a:endParaRPr lang="pt-BR" altLang="pt-BR" sz="2000" b="1">
              <a:solidFill>
                <a:srgbClr val="0000FF"/>
              </a:solidFill>
            </a:endParaRP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000" b="1">
                <a:solidFill>
                  <a:srgbClr val="0000FF"/>
                </a:solidFill>
              </a:rPr>
              <a:t> Visa a reintegração social e Melhoria da qualidade de vida</a:t>
            </a:r>
          </a:p>
        </p:txBody>
      </p:sp>
    </p:spTree>
    <p:extLst>
      <p:ext uri="{BB962C8B-B14F-4D97-AF65-F5344CB8AC3E}">
        <p14:creationId xmlns:p14="http://schemas.microsoft.com/office/powerpoint/2010/main" val="240277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401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orelDRAW" r:id="rId3" imgW="4421505" imgH="3092291" progId="CorelDRAW.Graphic.12">
                  <p:embed/>
                </p:oleObj>
              </mc:Choice>
              <mc:Fallback>
                <p:oleObj name="CorelDRAW" r:id="rId3" imgW="4421505" imgH="3092291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0725" y="427038"/>
            <a:ext cx="7342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tx2"/>
                </a:solidFill>
              </a:rPr>
              <a:t>PILARES DO NOSSO ATENDIMENTO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700213"/>
            <a:ext cx="90957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Acolhimento/Aconselhamento/ Adesão por toda equipe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dirty="0">
                <a:sym typeface="Webdings" pitchFamily="18" charset="2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Atendimento Multidisciplinar / Interdisciplinar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chemeClr val="tx2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dirty="0">
                <a:sym typeface="Webdings" pitchFamily="18" charset="2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Garantir Atendimento Integral e de Qualidade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dirty="0">
                <a:sym typeface="Webdings" pitchFamily="18" charset="2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Incentivar a Revelação Diagnóstica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400" dirty="0">
                <a:sym typeface="Webdings" pitchFamily="18" charset="2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Reinserção Social com abordagem dos Direitos e Deveres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chemeClr val="tx2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 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Apoio Emocional ao Paciente, Parceiros, Familiares e </a:t>
            </a: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    Cuidador.</a:t>
            </a:r>
          </a:p>
        </p:txBody>
      </p:sp>
      <p:pic>
        <p:nvPicPr>
          <p:cNvPr id="5" name="Picture 5" descr="LogoSA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11" y="542364"/>
            <a:ext cx="500063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4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5124" name="Picture 5" descr="FluxogramaS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41" y="260648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90600"/>
            <a:ext cx="9144000" cy="58674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sym typeface="Webdings" pitchFamily="18" charset="2"/>
              </a:rPr>
              <a:t></a:t>
            </a:r>
            <a:r>
              <a:rPr lang="pt-PT" altLang="pt-BR" sz="2000" b="1" dirty="0" smtClean="0">
                <a:solidFill>
                  <a:srgbClr val="000099"/>
                </a:solidFill>
                <a:latin typeface="Comic Sans MS" pitchFamily="66" charset="0"/>
              </a:rPr>
              <a:t> Promover a melhoria da qualidade de vida das mulheres gestantes, puérperas, parceiros portadores do HIV/AIDS e filhos menores de 13 anos;</a:t>
            </a:r>
            <a:r>
              <a:rPr lang="pt-PT" altLang="pt-B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br>
              <a:rPr lang="pt-PT" altLang="pt-BR" sz="28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pt-PT" altLang="pt-B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sym typeface="Webdings" pitchFamily="18" charset="2"/>
              </a:rPr>
              <a:t></a:t>
            </a:r>
            <a:r>
              <a:rPr lang="pt-PT" altLang="pt-B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Interromper a cadeia de transmissão vertical do HIV em todos os</a:t>
            </a:r>
            <a:br>
              <a:rPr lang="pt-BR" altLang="pt-BR" sz="20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</a:b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seus níveis;</a:t>
            </a:r>
            <a:r>
              <a:rPr lang="pt-BR" altLang="pt-BR" sz="28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PT" altLang="pt-BR" sz="28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pt-PT" altLang="pt-BR" sz="28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pt-PT" altLang="pt-B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sym typeface="Webdings" pitchFamily="18" charset="2"/>
              </a:rPr>
              <a:t></a:t>
            </a:r>
            <a:r>
              <a:rPr lang="pt-PT" altLang="pt-BR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Reduzir o risco de transmissão vertical do HIV;</a:t>
            </a:r>
            <a:r>
              <a:rPr lang="pt-BR" altLang="pt-BR" sz="28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pt-BR" altLang="pt-BR" sz="28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pt-BR" altLang="pt-BR" sz="28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pt-BR" altLang="pt-BR" sz="28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pt-BR" altLang="pt-BR" sz="28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sym typeface="Webdings" pitchFamily="18" charset="2"/>
              </a:rPr>
              <a:t></a:t>
            </a: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Oferecer uma assistência baseada nos princípios da equidade, qualidade e resolutividade às gestantes portadoras do vírus HIV/AIDS, Parceiros, filhos menores de 13 anos, por uma equipe multidisciplinar, acompanhando-a no pré-natal, intraparto e pós-parto, Crianças expostas/infectadas </a:t>
            </a:r>
            <a:br>
              <a:rPr lang="pt-BR" altLang="pt-BR" sz="2000" b="1" dirty="0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altLang="pt-BR" sz="2000" b="1" dirty="0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sym typeface="Webdings" pitchFamily="18" charset="2"/>
              </a:rPr>
              <a:t></a:t>
            </a: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2000" b="1" dirty="0" err="1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Reoferecer</a:t>
            </a: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testagem voluntária para o HIV a toda gestante e parceiro atendidos no SAE/ HULW, precedida de aconselhamento </a:t>
            </a:r>
            <a:r>
              <a:rPr lang="pt-BR" altLang="pt-BR" sz="2000" b="1" dirty="0" err="1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pré</a:t>
            </a: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 pós-teste sobre IST/HIV/AIDS/HV; </a:t>
            </a:r>
            <a:br>
              <a:rPr lang="pt-BR" altLang="pt-BR" sz="2000" b="1" dirty="0" smtClean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pt-BR" altLang="pt-BR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pt-BR" altLang="pt-BR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endParaRPr lang="pt-BR" altLang="pt-BR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BR" sz="2400" dirty="0">
                <a:solidFill>
                  <a:srgbClr val="000099"/>
                </a:solidFill>
                <a:latin typeface="Comic Sans MS" pitchFamily="66" charset="0"/>
              </a:rPr>
              <a:t>Objetivos do </a:t>
            </a:r>
            <a:r>
              <a:rPr lang="pt-PT" altLang="pt-BR" sz="2400" dirty="0" smtClean="0">
                <a:solidFill>
                  <a:srgbClr val="000099"/>
                </a:solidFill>
                <a:latin typeface="Comic Sans MS" pitchFamily="66" charset="0"/>
              </a:rPr>
              <a:t>SAE Familiar Materno Infantil</a:t>
            </a:r>
            <a:endParaRPr lang="pt-BR" altLang="pt-BR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Picture 5" descr="LogoSA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74" y="188640"/>
            <a:ext cx="500063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animBg="1" autoUpdateAnimBg="0"/>
      <p:bldP spid="461827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2860055" y="83627"/>
            <a:ext cx="2076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rgbClr val="000099"/>
                </a:solidFill>
                <a:latin typeface="Comic Sans MS" pitchFamily="66" charset="0"/>
              </a:rPr>
              <a:t>Objetivos</a:t>
            </a:r>
            <a:endParaRPr lang="pt-BR" altLang="pt-BR" sz="32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648575" y="280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250825" y="1308194"/>
            <a:ext cx="882491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ebdings" pitchFamily="18" charset="2"/>
              <a:buNone/>
            </a:pPr>
            <a:r>
              <a:rPr lang="pt-BR" altLang="pt-BR" b="1" dirty="0">
                <a:solidFill>
                  <a:srgbClr val="FF0000"/>
                </a:solidFill>
                <a:sym typeface="Webdings" pitchFamily="18" charset="2"/>
              </a:rPr>
              <a:t> </a:t>
            </a: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Oferecer e garantir a fórmula </a:t>
            </a:r>
            <a:r>
              <a:rPr lang="pt-BR" altLang="pt-BR" sz="2000" b="1" dirty="0" smtClean="0">
                <a:solidFill>
                  <a:srgbClr val="0000FF"/>
                </a:solidFill>
                <a:sym typeface="Webdings" pitchFamily="18" charset="2"/>
              </a:rPr>
              <a:t>infantil tipo I </a:t>
            </a: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ao bebê até completar 6 </a:t>
            </a:r>
            <a:r>
              <a:rPr lang="pt-BR" altLang="pt-BR" sz="2000" b="1" dirty="0" smtClean="0">
                <a:solidFill>
                  <a:srgbClr val="0000FF"/>
                </a:solidFill>
                <a:sym typeface="Webdings" pitchFamily="18" charset="2"/>
              </a:rPr>
              <a:t>meses e Tipo II até Hum ano de vida;</a:t>
            </a:r>
            <a:endParaRPr lang="pt-BR" altLang="pt-BR" sz="2000" b="1" dirty="0">
              <a:solidFill>
                <a:srgbClr val="0000FF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000" dirty="0">
                <a:sym typeface="Webdings" pitchFamily="18" charset="2"/>
              </a:rPr>
              <a:t>     </a:t>
            </a:r>
            <a:r>
              <a:rPr lang="pt-BR" altLang="pt-BR" sz="2000" dirty="0">
                <a:solidFill>
                  <a:srgbClr val="0000FF"/>
                </a:solidFill>
                <a:sym typeface="Webdings" pitchFamily="18" charset="2"/>
              </a:rPr>
              <a:t>(Responsabilidade do Estado e Município) 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000" dirty="0">
              <a:solidFill>
                <a:srgbClr val="0000FF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b="1" dirty="0">
                <a:solidFill>
                  <a:srgbClr val="FF0000"/>
                </a:solidFill>
                <a:sym typeface="Webdings" pitchFamily="18" charset="2"/>
              </a:rPr>
              <a:t> </a:t>
            </a: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Realizar coleta de amostras de exames laboratoriais que poderão ser</a:t>
            </a: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     processados em laboratório local ou referenciados ao laboratório</a:t>
            </a: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     de </a:t>
            </a:r>
            <a:r>
              <a:rPr lang="pt-BR" altLang="pt-BR" sz="2000" b="1" dirty="0" smtClean="0">
                <a:solidFill>
                  <a:srgbClr val="0000FF"/>
                </a:solidFill>
                <a:sym typeface="Webdings" pitchFamily="18" charset="2"/>
              </a:rPr>
              <a:t>referência Estadual ou Municipal;</a:t>
            </a:r>
            <a:r>
              <a:rPr lang="pt-BR" altLang="pt-BR" sz="2000" dirty="0" smtClean="0">
                <a:sym typeface="Webdings" pitchFamily="18" charset="2"/>
              </a:rPr>
              <a:t> (PCDT TV)</a:t>
            </a:r>
            <a:endParaRPr lang="pt-BR" altLang="pt-BR" sz="2000" dirty="0"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endParaRPr lang="pt-BR" altLang="pt-BR" sz="2000" dirty="0"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Oferecer treinamento para profissionais de saúde capacitando-os </a:t>
            </a: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    para uma assistência integral e de qualidade à </a:t>
            </a:r>
            <a:r>
              <a:rPr lang="pt-BR" altLang="pt-BR" sz="2000" b="1" dirty="0" smtClean="0">
                <a:solidFill>
                  <a:srgbClr val="0000FF"/>
                </a:solidFill>
                <a:sym typeface="Webdings" pitchFamily="18" charset="2"/>
              </a:rPr>
              <a:t>gestantes, Parceiros e                                                   seus  bebês </a:t>
            </a: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verticalmente expostos ao </a:t>
            </a:r>
            <a:r>
              <a:rPr lang="pt-BR" altLang="pt-BR" sz="2000" b="1" dirty="0" smtClean="0">
                <a:solidFill>
                  <a:srgbClr val="0000FF"/>
                </a:solidFill>
                <a:sym typeface="Webdings" pitchFamily="18" charset="2"/>
              </a:rPr>
              <a:t>HIV ou infectados; </a:t>
            </a:r>
            <a:endParaRPr lang="pt-BR" altLang="pt-BR" sz="2000" b="1" dirty="0">
              <a:solidFill>
                <a:srgbClr val="0000FF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endParaRPr lang="pt-BR" altLang="pt-BR" sz="2000" b="1" dirty="0">
              <a:solidFill>
                <a:srgbClr val="0000FF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Sensibilizar os profissionais à assistência em </a:t>
            </a:r>
            <a:r>
              <a:rPr lang="pt-BR" altLang="pt-BR" sz="2000" b="1" dirty="0" smtClean="0">
                <a:solidFill>
                  <a:srgbClr val="0000FF"/>
                </a:solidFill>
                <a:sym typeface="Webdings" pitchFamily="18" charset="2"/>
              </a:rPr>
              <a:t>IST/HIV/AIDS/HV </a:t>
            </a:r>
            <a:endParaRPr lang="pt-BR" altLang="pt-BR" sz="2000" b="1" dirty="0">
              <a:solidFill>
                <a:srgbClr val="0000FF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000" b="1" dirty="0">
                <a:solidFill>
                  <a:srgbClr val="0000FF"/>
                </a:solidFill>
                <a:sym typeface="Webdings" pitchFamily="18" charset="2"/>
              </a:rPr>
              <a:t>   observando os princípios éticos.</a:t>
            </a:r>
            <a:r>
              <a:rPr lang="pt-BR" altLang="pt-BR" sz="2000" dirty="0">
                <a:solidFill>
                  <a:srgbClr val="0000FF"/>
                </a:solidFill>
                <a:sym typeface="Webdings" pitchFamily="18" charset="2"/>
              </a:rPr>
              <a:t> 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000" dirty="0">
              <a:solidFill>
                <a:srgbClr val="0000FF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endParaRPr lang="pt-BR" altLang="pt-BR" b="1" dirty="0">
              <a:solidFill>
                <a:srgbClr val="FF0000"/>
              </a:solidFill>
              <a:sym typeface="Webdings" pitchFamily="18" charset="2"/>
            </a:endParaRPr>
          </a:p>
        </p:txBody>
      </p:sp>
      <p:pic>
        <p:nvPicPr>
          <p:cNvPr id="6" name="Picture 5" descr="LogoSA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88106"/>
            <a:ext cx="500063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4290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orelDRAW" r:id="rId3" imgW="4421505" imgH="3092291" progId="CorelDRAW.Graphic.12">
                  <p:embed/>
                </p:oleObj>
              </mc:Choice>
              <mc:Fallback>
                <p:oleObj name="CorelDRAW" r:id="rId3" imgW="4421505" imgH="3092291" progId="CorelDRAW.Graphic.12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47603" y="131203"/>
            <a:ext cx="2893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tx2"/>
                </a:solidFill>
              </a:rPr>
              <a:t>Nossa </a:t>
            </a:r>
            <a:r>
              <a:rPr lang="pt-BR" altLang="pt-BR" sz="3200" b="1" dirty="0" smtClean="0">
                <a:solidFill>
                  <a:schemeClr val="tx2"/>
                </a:solidFill>
              </a:rPr>
              <a:t>Equipe</a:t>
            </a:r>
            <a:endParaRPr lang="pt-BR" altLang="pt-BR" sz="3200" b="1" dirty="0">
              <a:solidFill>
                <a:schemeClr val="tx2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710640"/>
            <a:ext cx="9143999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Médicos (Obstetras, Pediatras e Infectologistas)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dirty="0">
                <a:sym typeface="Webdings" pitchFamily="18" charset="2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Enfermeiros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dirty="0">
                <a:sym typeface="Webdings" pitchFamily="18" charset="2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Psicólogos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Assistente Social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Técnicos de Enfermagem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dirty="0">
                <a:sym typeface="Webdings" pitchFamily="18" charset="2"/>
              </a:rPr>
              <a:t> </a:t>
            </a:r>
            <a:r>
              <a:rPr lang="pt-BR" altLang="pt-BR" sz="2400" b="1" dirty="0">
                <a:solidFill>
                  <a:schemeClr val="tx2"/>
                </a:solidFill>
                <a:sym typeface="Webdings" pitchFamily="18" charset="2"/>
              </a:rPr>
              <a:t>Fonoaudiólogo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 </a:t>
            </a:r>
            <a:r>
              <a:rPr lang="pt-BR" altLang="pt-BR" sz="2400" b="1" dirty="0" smtClean="0">
                <a:solidFill>
                  <a:schemeClr val="tx2"/>
                </a:solidFill>
                <a:sym typeface="Webdings" pitchFamily="18" charset="2"/>
              </a:rPr>
              <a:t>Nutricionista</a:t>
            </a:r>
          </a:p>
          <a:p>
            <a:pPr eaLnBrk="1" hangingPunct="1"/>
            <a:endParaRPr lang="pt-BR" altLang="pt-BR" sz="2400" b="1" dirty="0">
              <a:solidFill>
                <a:schemeClr val="tx2"/>
              </a:solidFill>
              <a:sym typeface="Webdings" pitchFamily="18" charset="2"/>
            </a:endParaRP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 </a:t>
            </a:r>
            <a:r>
              <a:rPr lang="pt-BR" altLang="pt-BR" sz="2400" b="1" dirty="0" smtClean="0">
                <a:solidFill>
                  <a:schemeClr val="tx2"/>
                </a:solidFill>
                <a:sym typeface="Webdings" pitchFamily="18" charset="2"/>
              </a:rPr>
              <a:t>Farmacêutico </a:t>
            </a: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 </a:t>
            </a:r>
            <a:r>
              <a:rPr lang="pt-BR" altLang="pt-BR" sz="2400" b="1" dirty="0" smtClean="0">
                <a:solidFill>
                  <a:schemeClr val="tx2"/>
                </a:solidFill>
                <a:sym typeface="Webdings" pitchFamily="18" charset="2"/>
              </a:rPr>
              <a:t>Recepcionistas, Administrativos e Serviços Gerais</a:t>
            </a:r>
            <a:endParaRPr lang="pt-BR" altLang="pt-BR" sz="2400" b="1" dirty="0">
              <a:solidFill>
                <a:schemeClr val="tx2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endParaRPr lang="pt-BR" altLang="pt-BR" sz="2400" b="1" dirty="0">
              <a:solidFill>
                <a:srgbClr val="FF0000"/>
              </a:solidFill>
              <a:sym typeface="Webdings" pitchFamily="18" charset="2"/>
            </a:endParaRPr>
          </a:p>
        </p:txBody>
      </p:sp>
      <p:pic>
        <p:nvPicPr>
          <p:cNvPr id="5" name="Picture 5" descr="LogoSA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58" y="47352"/>
            <a:ext cx="500063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6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0" y="981074"/>
            <a:ext cx="9143999" cy="56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700"/>
              </a:spcBef>
              <a:buClr>
                <a:srgbClr val="FF0000"/>
              </a:buClr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Supressão máxima de </a:t>
            </a:r>
            <a:r>
              <a:rPr lang="pt-BR" altLang="pt-BR" sz="2400" b="1" dirty="0" smtClean="0">
                <a:solidFill>
                  <a:srgbClr val="FF0000"/>
                </a:solidFill>
                <a:sym typeface="Webdings" pitchFamily="18" charset="2"/>
              </a:rPr>
              <a:t>CV (INDETECÇÃO);</a:t>
            </a:r>
            <a:endParaRPr lang="es-ES_tradnl" altLang="pt-BR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700"/>
              </a:spcBef>
              <a:buClr>
                <a:srgbClr val="FF0000"/>
              </a:buClr>
              <a:buFont typeface="Webdings" pitchFamily="18" charset="2"/>
              <a:buChar char="-"/>
            </a:pP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Redução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do nº de </a:t>
            </a: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internações</a:t>
            </a:r>
            <a:r>
              <a:rPr lang="es-ES_tradnl" altLang="pt-BR" sz="2400" dirty="0" smtClean="0">
                <a:solidFill>
                  <a:srgbClr val="000099"/>
                </a:solidFill>
                <a:latin typeface="Comic Sans MS" pitchFamily="66" charset="0"/>
              </a:rPr>
              <a:t>;</a:t>
            </a:r>
            <a:endParaRPr lang="es-ES_tradnl" altLang="pt-BR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700"/>
              </a:spcBef>
              <a:buClr>
                <a:srgbClr val="FF0000"/>
              </a:buClr>
              <a:buFont typeface="Webdings" pitchFamily="18" charset="2"/>
              <a:buNone/>
            </a:pPr>
            <a:r>
              <a:rPr lang="pt-BR" altLang="pt-BR" sz="2400" b="1" dirty="0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Redução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da demanda de cuidados </a:t>
            </a:r>
            <a:r>
              <a:rPr lang="es-ES_tradnl" altLang="pt-BR" sz="2400" dirty="0" smtClean="0">
                <a:solidFill>
                  <a:srgbClr val="000099"/>
                </a:solidFill>
                <a:latin typeface="Comic Sans MS" pitchFamily="66" charset="0"/>
              </a:rPr>
              <a:t>médicos a </a:t>
            </a:r>
            <a:r>
              <a:rPr lang="es-ES_tradnl" altLang="pt-BR" sz="2400" dirty="0" err="1" smtClean="0">
                <a:solidFill>
                  <a:srgbClr val="000099"/>
                </a:solidFill>
                <a:latin typeface="Comic Sans MS" pitchFamily="66" charset="0"/>
              </a:rPr>
              <a:t>nível</a:t>
            </a:r>
            <a:r>
              <a:rPr lang="es-ES_tradnl" altLang="pt-BR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s-ES_tradnl" altLang="pt-BR" sz="2400" dirty="0" err="1" smtClean="0">
                <a:solidFill>
                  <a:srgbClr val="000099"/>
                </a:solidFill>
                <a:latin typeface="Comic Sans MS" pitchFamily="66" charset="0"/>
              </a:rPr>
              <a:t>hospitalar</a:t>
            </a:r>
            <a:r>
              <a:rPr lang="es-ES_tradnl" altLang="pt-BR" sz="2400" dirty="0" smtClean="0">
                <a:solidFill>
                  <a:srgbClr val="000099"/>
                </a:solidFill>
                <a:latin typeface="Comic Sans MS" pitchFamily="66" charset="0"/>
              </a:rPr>
              <a:t> (HD e Hospital Convencional)</a:t>
            </a:r>
            <a:endParaRPr lang="es-ES_tradnl" altLang="pt-BR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700"/>
              </a:spcBef>
              <a:buClr>
                <a:srgbClr val="FF0000"/>
              </a:buClr>
              <a:buFont typeface="Webdings" pitchFamily="18" charset="2"/>
              <a:buChar char="-"/>
            </a:pP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Redução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na </a:t>
            </a: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mortalidade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por </a:t>
            </a: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Aids</a:t>
            </a:r>
            <a:r>
              <a:rPr lang="es-ES_tradnl" altLang="pt-BR" sz="2400" dirty="0" smtClean="0">
                <a:solidFill>
                  <a:srgbClr val="000099"/>
                </a:solidFill>
                <a:latin typeface="Comic Sans MS" pitchFamily="66" charset="0"/>
              </a:rPr>
              <a:t>;</a:t>
            </a:r>
            <a:endParaRPr lang="es-ES_tradnl" altLang="pt-BR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ebdings" pitchFamily="18" charset="2"/>
              <a:buChar char="-"/>
            </a:pP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Redução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de </a:t>
            </a: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complicações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oportinistas</a:t>
            </a:r>
            <a:r>
              <a:rPr lang="es-ES_tradnl" altLang="pt-BR" sz="2400" dirty="0" smtClean="0">
                <a:solidFill>
                  <a:srgbClr val="000099"/>
                </a:solidFill>
                <a:latin typeface="Comic Sans MS" pitchFamily="66" charset="0"/>
              </a:rPr>
              <a:t>;</a:t>
            </a:r>
            <a:endParaRPr lang="es-ES_tradnl" altLang="pt-BR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ebdings" pitchFamily="18" charset="2"/>
              <a:buChar char="-"/>
            </a:pP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Redução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dos </a:t>
            </a: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custos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(</a:t>
            </a: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diretos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e </a:t>
            </a: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indiretos</a:t>
            </a:r>
            <a:r>
              <a:rPr lang="es-ES_tradnl" altLang="pt-BR" sz="2400" dirty="0" smtClean="0">
                <a:solidFill>
                  <a:srgbClr val="000099"/>
                </a:solidFill>
                <a:latin typeface="Comic Sans MS" pitchFamily="66" charset="0"/>
              </a:rPr>
              <a:t>).</a:t>
            </a:r>
            <a:endParaRPr lang="es-ES_tradnl" altLang="pt-BR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ebdings" pitchFamily="18" charset="2"/>
              <a:buChar char="-"/>
            </a:pPr>
            <a:r>
              <a:rPr lang="es-ES_tradnl" altLang="pt-BR" sz="2400" dirty="0" err="1">
                <a:solidFill>
                  <a:srgbClr val="000099"/>
                </a:solidFill>
                <a:latin typeface="Comic Sans MS" pitchFamily="66" charset="0"/>
              </a:rPr>
              <a:t>Redução</a:t>
            </a:r>
            <a:r>
              <a:rPr lang="es-ES_tradnl" altLang="pt-BR" sz="2400" dirty="0">
                <a:solidFill>
                  <a:srgbClr val="000099"/>
                </a:solidFill>
                <a:latin typeface="Comic Sans MS" pitchFamily="66" charset="0"/>
              </a:rPr>
              <a:t> da T.V. do HIV, obviamente da AIDS pediátrica.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Font typeface="Webdings" pitchFamily="18" charset="2"/>
              <a:buChar char="-"/>
            </a:pPr>
            <a:endParaRPr lang="es-ES_tradnl" altLang="pt-BR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7693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000099"/>
                </a:solidFill>
                <a:latin typeface="Comic Sans MS" pitchFamily="66" charset="0"/>
              </a:rPr>
              <a:t>Impacto da terapia anti-retroviral combinada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432675" y="712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1749" name="Picture 5" descr="LogoSA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60350"/>
            <a:ext cx="5000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3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3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3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3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3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3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3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3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 build="p" autoUpdateAnimBg="0"/>
      <p:bldP spid="5232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35844" name="Picture 4" descr="OrganigramaDBase Comp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09" y="188640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500063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676400" y="990600"/>
            <a:ext cx="3962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577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539753" y="765181"/>
          <a:ext cx="3254375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Clip" r:id="rId4" imgW="3848100" imgH="5478463" progId="MS_ClipArt_Gallery.2">
                  <p:embed/>
                </p:oleObj>
              </mc:Choice>
              <mc:Fallback>
                <p:oleObj name="Clip" r:id="rId4" imgW="3848100" imgH="5478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3" y="765181"/>
                        <a:ext cx="3254375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5" name="Text Box 3">
            <a:extLst>
              <a:ext uri="{FF2B5EF4-FFF2-40B4-BE49-F238E27FC236}">
                <a16:creationId xmlns:a16="http://schemas.microsoft.com/office/drawing/2014/main" id="{64654321-676F-44A1-BC37-E1FBA4D9B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674" y="2204180"/>
            <a:ext cx="66223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 que fazer com</a:t>
            </a:r>
          </a:p>
          <a:p>
            <a:pPr algn="ctr">
              <a:defRPr/>
            </a:pPr>
            <a:r>
              <a:rPr lang="pt-B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uma gestante HIV+ Parceiros </a:t>
            </a:r>
          </a:p>
          <a:p>
            <a:pPr algn="ctr">
              <a:defRPr/>
            </a:pPr>
            <a:r>
              <a:rPr lang="pt-B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 filhos menores de 13 anos.....</a:t>
            </a:r>
            <a:endParaRPr lang="es-ES" sz="36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95936" y="1369263"/>
            <a:ext cx="3387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1997 – PRÉ NATAL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87824" y="472792"/>
            <a:ext cx="5040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ONDE TUDO COMEÇOU!</a:t>
            </a:r>
            <a:endParaRPr lang="pt-BR" sz="3200" b="1" dirty="0"/>
          </a:p>
        </p:txBody>
      </p:sp>
      <p:pic>
        <p:nvPicPr>
          <p:cNvPr id="6" name="Picture 5" descr="LogoSA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31" y="171100"/>
            <a:ext cx="37504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433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39940" name="Picture 7" descr="SAE_G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89646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>
          <a:xfrm>
            <a:off x="0" y="2708920"/>
            <a:ext cx="8712968" cy="1143000"/>
          </a:xfrm>
        </p:spPr>
        <p:txBody>
          <a:bodyPr/>
          <a:lstStyle/>
          <a:p>
            <a:r>
              <a:rPr lang="pt-BR" altLang="pt-BR" b="1" dirty="0" smtClean="0"/>
              <a:t/>
            </a:r>
            <a:br>
              <a:rPr lang="pt-BR" altLang="pt-BR" b="1" dirty="0" smtClean="0"/>
            </a:br>
            <a:r>
              <a:rPr lang="pt-BR" altLang="pt-BR" b="1" dirty="0" smtClean="0"/>
              <a:t>PROTOCOLO CLÍNICO E DIRETRIZ TERAPÊUTICA (PCDT) DO SAE Atualizado até 2018</a:t>
            </a:r>
          </a:p>
        </p:txBody>
      </p:sp>
      <p:pic>
        <p:nvPicPr>
          <p:cNvPr id="3" name="Picture 7" descr="LogoSA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6477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1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tavio\Pictures\Fotos SAE inaugura￧￣o 11-2002\MVC-625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3" y="-2331"/>
            <a:ext cx="4830461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otavio\Pictures\Fotos SAE inaugura￧￣o 11-2002\MVC-61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21" y="3595595"/>
            <a:ext cx="49217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otavio\Pictures\Fotos SAE inaugura￧￣o 11-2002\MVC-61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92" y="3595594"/>
            <a:ext cx="4270258" cy="35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66023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6390" name="Picture 6" descr="C:\Users\otavio\Pictures\Fotos SAE inaugura￧￣o 11-2002\MVC-609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82" y="6410"/>
            <a:ext cx="4305768" cy="3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1986" y="55549"/>
            <a:ext cx="8430641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INAUGURAÇÃO DO PRIMEIRO E ÚNICO SAE MATERNO INFANTIL DO PAÍS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36989" y="513234"/>
            <a:ext cx="132170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22/11/2002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otavio\Pictures\Fotos SAE - HU - 10-2002\MVC-01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49479" y="78033"/>
            <a:ext cx="70149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PROJETO CFA-026/02 – </a:t>
            </a:r>
            <a:r>
              <a:rPr lang="pt-BR" sz="2400" b="1" dirty="0">
                <a:solidFill>
                  <a:srgbClr val="FF0000"/>
                </a:solidFill>
              </a:rPr>
              <a:t>C</a:t>
            </a:r>
            <a:r>
              <a:rPr lang="pt-BR" sz="2400" b="1" dirty="0" smtClean="0">
                <a:solidFill>
                  <a:srgbClr val="FF0000"/>
                </a:solidFill>
              </a:rPr>
              <a:t>N-DST/AIDS-MS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IMPLANTAÇÃO DO SAE FAMILIAR MATERNO INFANTIL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E ANFITEATRO Dr. LINDBERGH FARIAS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AUTOR: PROF. DR. OTÁVIO SOARES DE PINHO NETO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LogoSA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500063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tavio\Pictures\Fotos SAE - HU - 10-2002\MVC-01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SA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65" y="1402976"/>
            <a:ext cx="500063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tavio\Pictures\Fotos SAE - HU - 10-2002\D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SA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00063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0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tavio\Pictures\Fotos SAE - HU - 10-2002\MVC-015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06" y="394447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1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tavio\Pictures\Fotos SAE - HU - 10-2002\MVC-021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4446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4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tavio\Pictures\Fotos SAE - HU - 10-2002\MVC-018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20" y="-238672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05" y="-99392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2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ítulo 1"/>
          <p:cNvSpPr>
            <a:spLocks noGrp="1"/>
          </p:cNvSpPr>
          <p:nvPr>
            <p:ph type="title" idx="4294967295"/>
          </p:nvPr>
        </p:nvSpPr>
        <p:spPr>
          <a:xfrm>
            <a:off x="0" y="783771"/>
            <a:ext cx="9144000" cy="1143000"/>
          </a:xfrm>
        </p:spPr>
        <p:txBody>
          <a:bodyPr/>
          <a:lstStyle/>
          <a:p>
            <a:pPr eaLnBrk="1" hangingPunct="1"/>
            <a:r>
              <a:rPr lang="pt-BR" altLang="pt-BR" sz="4800" dirty="0" smtClean="0"/>
              <a:t>PROGEST/SAE/HULW/UFPB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51269BE-4E6A-4D91-9DD1-17370D2CF18A}"/>
              </a:ext>
            </a:extLst>
          </p:cNvPr>
          <p:cNvCxnSpPr/>
          <p:nvPr/>
        </p:nvCxnSpPr>
        <p:spPr>
          <a:xfrm>
            <a:off x="735013" y="4437063"/>
            <a:ext cx="74850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179710" y="3428051"/>
            <a:ext cx="1436988" cy="2644776"/>
            <a:chOff x="364" y="2138"/>
            <a:chExt cx="721" cy="1666"/>
          </a:xfrm>
        </p:grpSpPr>
        <p:cxnSp>
          <p:nvCxnSpPr>
            <p:cNvPr id="135198" name="Conector de seta reta 6"/>
            <p:cNvCxnSpPr>
              <a:cxnSpLocks noChangeShapeType="1"/>
            </p:cNvCxnSpPr>
            <p:nvPr/>
          </p:nvCxnSpPr>
          <p:spPr bwMode="auto">
            <a:xfrm flipH="1">
              <a:off x="720" y="2453"/>
              <a:ext cx="1" cy="81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78F28E8-6D74-449E-80FE-7EA729B58C2B}"/>
                </a:ext>
              </a:extLst>
            </p:cNvPr>
            <p:cNvSpPr txBox="1"/>
            <p:nvPr/>
          </p:nvSpPr>
          <p:spPr>
            <a:xfrm>
              <a:off x="364" y="3281"/>
              <a:ext cx="721" cy="5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PROGEST</a:t>
              </a:r>
            </a:p>
            <a:p>
              <a:pPr>
                <a:defRPr/>
              </a:pPr>
              <a:r>
                <a:rPr lang="pt-BR" sz="1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HULW/UFFB</a:t>
              </a:r>
              <a:endParaRPr lang="pt-B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>
                <a:defRPr/>
              </a:pPr>
              <a:r>
                <a:rPr lang="pt-B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Consensos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B91FC53-4DE4-4B15-892E-32C215F44825}"/>
                </a:ext>
              </a:extLst>
            </p:cNvPr>
            <p:cNvSpPr txBox="1"/>
            <p:nvPr/>
          </p:nvSpPr>
          <p:spPr>
            <a:xfrm>
              <a:off x="495" y="2138"/>
              <a:ext cx="495" cy="2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  1997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826944" y="3589572"/>
            <a:ext cx="1500187" cy="2298700"/>
            <a:chOff x="2525" y="2138"/>
            <a:chExt cx="945" cy="1448"/>
          </a:xfrm>
        </p:grpSpPr>
        <p:cxnSp>
          <p:nvCxnSpPr>
            <p:cNvPr id="135186" name="Conector de seta reta 14"/>
            <p:cNvCxnSpPr>
              <a:cxnSpLocks noChangeShapeType="1"/>
            </p:cNvCxnSpPr>
            <p:nvPr/>
          </p:nvCxnSpPr>
          <p:spPr bwMode="auto">
            <a:xfrm flipH="1">
              <a:off x="2924" y="2387"/>
              <a:ext cx="1" cy="72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96A45CB-8296-4752-A09C-123A5A80F8A2}"/>
                </a:ext>
              </a:extLst>
            </p:cNvPr>
            <p:cNvSpPr txBox="1"/>
            <p:nvPr/>
          </p:nvSpPr>
          <p:spPr>
            <a:xfrm>
              <a:off x="2525" y="3179"/>
              <a:ext cx="945" cy="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TARV potente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97DADA69-1F15-4DCA-AAA1-34A69A8FA95A}"/>
                </a:ext>
              </a:extLst>
            </p:cNvPr>
            <p:cNvSpPr txBox="1"/>
            <p:nvPr/>
          </p:nvSpPr>
          <p:spPr>
            <a:xfrm>
              <a:off x="2658" y="2138"/>
              <a:ext cx="585" cy="2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 1999</a:t>
              </a:r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5135472" y="3548204"/>
            <a:ext cx="1428750" cy="2330450"/>
            <a:chOff x="3470" y="2183"/>
            <a:chExt cx="900" cy="1468"/>
          </a:xfrm>
        </p:grpSpPr>
        <p:cxnSp>
          <p:nvCxnSpPr>
            <p:cNvPr id="135183" name="Conector de seta reta 33"/>
            <p:cNvCxnSpPr>
              <a:cxnSpLocks noChangeShapeType="1"/>
            </p:cNvCxnSpPr>
            <p:nvPr/>
          </p:nvCxnSpPr>
          <p:spPr bwMode="auto">
            <a:xfrm flipH="1">
              <a:off x="3830" y="2499"/>
              <a:ext cx="1" cy="63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2D812B46-730D-4CB8-9949-9E02836A4A94}"/>
                </a:ext>
              </a:extLst>
            </p:cNvPr>
            <p:cNvSpPr txBox="1"/>
            <p:nvPr/>
          </p:nvSpPr>
          <p:spPr>
            <a:xfrm>
              <a:off x="3560" y="2183"/>
              <a:ext cx="585" cy="2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 2005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2FAEE834-9FBF-4BE2-B262-F0E83C4A6386}"/>
                </a:ext>
              </a:extLst>
            </p:cNvPr>
            <p:cNvSpPr txBox="1"/>
            <p:nvPr/>
          </p:nvSpPr>
          <p:spPr>
            <a:xfrm>
              <a:off x="3470" y="3128"/>
              <a:ext cx="900" cy="5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Cesárea</a:t>
              </a:r>
            </a:p>
            <a:p>
              <a:pPr algn="ctr">
                <a:defRPr/>
              </a:pPr>
              <a:r>
                <a:rPr lang="pt-B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eletiva </a:t>
              </a:r>
            </a:p>
            <a:p>
              <a:pPr algn="ctr">
                <a:defRPr/>
              </a:pPr>
              <a:r>
                <a:rPr lang="pt-B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sempre</a:t>
              </a: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6334645" y="3428051"/>
            <a:ext cx="1511300" cy="3106738"/>
            <a:chOff x="4491" y="2064"/>
            <a:chExt cx="952" cy="1957"/>
          </a:xfrm>
        </p:grpSpPr>
        <p:cxnSp>
          <p:nvCxnSpPr>
            <p:cNvPr id="135180" name="Conector de seta reta 31"/>
            <p:cNvCxnSpPr>
              <a:cxnSpLocks noChangeShapeType="1"/>
            </p:cNvCxnSpPr>
            <p:nvPr/>
          </p:nvCxnSpPr>
          <p:spPr bwMode="auto">
            <a:xfrm>
              <a:off x="4831" y="2411"/>
              <a:ext cx="0" cy="117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613BF022-4ED0-434E-A957-AA5A97D8C904}"/>
                </a:ext>
              </a:extLst>
            </p:cNvPr>
            <p:cNvSpPr txBox="1"/>
            <p:nvPr/>
          </p:nvSpPr>
          <p:spPr>
            <a:xfrm>
              <a:off x="4610" y="2064"/>
              <a:ext cx="495" cy="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2009</a:t>
              </a:r>
            </a:p>
          </p:txBody>
        </p:sp>
        <p:sp>
          <p:nvSpPr>
            <p:cNvPr id="103455" name="Text Box 31">
              <a:extLst>
                <a:ext uri="{FF2B5EF4-FFF2-40B4-BE49-F238E27FC236}">
                  <a16:creationId xmlns:a16="http://schemas.microsoft.com/office/drawing/2014/main" id="{35293D50-3F59-4E5E-9C57-4A971A41F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1" y="3653"/>
              <a:ext cx="952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TARV potente </a:t>
              </a:r>
            </a:p>
            <a:p>
              <a:pPr algn="ctr">
                <a:defRPr/>
              </a:pPr>
              <a:r>
                <a:rPr lang="pt-B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sempre</a:t>
              </a:r>
              <a:endParaRPr lang="es-E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479345" y="3707454"/>
            <a:ext cx="1428750" cy="2578101"/>
            <a:chOff x="3470" y="2183"/>
            <a:chExt cx="900" cy="1624"/>
          </a:xfrm>
        </p:grpSpPr>
        <p:cxnSp>
          <p:nvCxnSpPr>
            <p:cNvPr id="34" name="Conector de seta reta 33"/>
            <p:cNvCxnSpPr>
              <a:cxnSpLocks noChangeShapeType="1"/>
            </p:cNvCxnSpPr>
            <p:nvPr/>
          </p:nvCxnSpPr>
          <p:spPr bwMode="auto">
            <a:xfrm flipH="1">
              <a:off x="3830" y="2499"/>
              <a:ext cx="1" cy="63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D812B46-730D-4CB8-9949-9E02836A4A94}"/>
                </a:ext>
              </a:extLst>
            </p:cNvPr>
            <p:cNvSpPr txBox="1"/>
            <p:nvPr/>
          </p:nvSpPr>
          <p:spPr>
            <a:xfrm>
              <a:off x="3560" y="2183"/>
              <a:ext cx="585" cy="2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 2002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2FAEE834-9FBF-4BE2-B262-F0E83C4A6386}"/>
                </a:ext>
              </a:extLst>
            </p:cNvPr>
            <p:cNvSpPr txBox="1"/>
            <p:nvPr/>
          </p:nvSpPr>
          <p:spPr>
            <a:xfrm>
              <a:off x="3470" y="3128"/>
              <a:ext cx="900" cy="6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SAE FAMILIAR MATERNO INFANTIL</a:t>
              </a:r>
            </a:p>
          </p:txBody>
        </p:sp>
      </p:grpSp>
      <p:grpSp>
        <p:nvGrpSpPr>
          <p:cNvPr id="39" name="Group 28"/>
          <p:cNvGrpSpPr>
            <a:grpSpLocks/>
          </p:cNvGrpSpPr>
          <p:nvPr/>
        </p:nvGrpSpPr>
        <p:grpSpPr bwMode="auto">
          <a:xfrm>
            <a:off x="7073083" y="2780086"/>
            <a:ext cx="1665289" cy="3106738"/>
            <a:chOff x="4330" y="2064"/>
            <a:chExt cx="1049" cy="1957"/>
          </a:xfrm>
        </p:grpSpPr>
        <p:cxnSp>
          <p:nvCxnSpPr>
            <p:cNvPr id="41" name="Conector de seta reta 31"/>
            <p:cNvCxnSpPr>
              <a:cxnSpLocks noChangeShapeType="1"/>
            </p:cNvCxnSpPr>
            <p:nvPr/>
          </p:nvCxnSpPr>
          <p:spPr bwMode="auto">
            <a:xfrm>
              <a:off x="4831" y="2411"/>
              <a:ext cx="0" cy="117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13BF022-4ED0-434E-A957-AA5A97D8C904}"/>
                </a:ext>
              </a:extLst>
            </p:cNvPr>
            <p:cNvSpPr txBox="1"/>
            <p:nvPr/>
          </p:nvSpPr>
          <p:spPr>
            <a:xfrm>
              <a:off x="4610" y="2064"/>
              <a:ext cx="495" cy="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2010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35293D50-3F59-4E5E-9C57-4A971A41F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" y="3653"/>
              <a:ext cx="1049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PCDT 2010</a:t>
              </a:r>
            </a:p>
            <a:p>
              <a:pPr algn="ctr">
                <a:defRPr/>
              </a:pPr>
              <a:r>
                <a:rPr lang="es-ES" sz="1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2015/2017/2018</a:t>
              </a:r>
              <a:endParaRPr lang="es-E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28" name="Picture 5" descr="LogoSA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31" y="171100"/>
            <a:ext cx="37504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672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tavio\Pictures\Fotos SAE - HU - 10-2002\MVC-03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9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otavio\Pictures\Fotos SAE - HU - 10-2002\MVC-03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81" y="0"/>
            <a:ext cx="4597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LogoSA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500063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tavio\Pictures\Fotos SAE - HU - 10-2002\MVC-002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" y="0"/>
            <a:ext cx="44157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otavio\Pictures\Fotos SAE - HU - 10-2002\MVC-00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LogoSA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21" y="188640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3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tavio\Pictures\Fotos SAE - HU - 10-2002\MVC-034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37" y="116632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6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tavio\Pictures\Fotos SAE - HU - 10-2002\MVC-029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06" y="394447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otavio\Pictures\Back Up Imagens Fevereiro 2014\BACK UP 2010 FOTO\Pastas variadas\Fotos Progest auditorio 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4590" y="1113457"/>
            <a:ext cx="81367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AUDITÓRIO DR. LINDBERGH FARIAS ( 156 LUGARES)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PROJETO CFA 026/02 CN-DST/AIDS/MS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>
                <a:solidFill>
                  <a:srgbClr val="FFC000"/>
                </a:solidFill>
              </a:rPr>
              <a:t>AUTOR: PROF. DR. OTÁVIO SOARES DE PINHO NETO</a:t>
            </a:r>
          </a:p>
          <a:p>
            <a:endParaRPr lang="pt-B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tavio\Pictures\Fotos SAE - HU - 10-2002\D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89646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tavio\Pictures\Back Up Imagens Fevereiro 2014\Back up fotos Agosto 2011\BACK UP 2010\Fotos Progest auditorio 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4556945" cy="6813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5364088" y="2866537"/>
            <a:ext cx="35157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  OBRIGADO</a:t>
            </a:r>
          </a:p>
          <a:p>
            <a:r>
              <a:rPr lang="pt-BR" sz="3200" dirty="0" smtClean="0"/>
              <a:t>EQUIPE DO SAE!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76056" y="4348626"/>
            <a:ext cx="406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LUTADORES INCANSÁVEIS!</a:t>
            </a:r>
          </a:p>
          <a:p>
            <a:endParaRPr lang="pt-BR" sz="2000" b="1" dirty="0" smtClean="0">
              <a:solidFill>
                <a:srgbClr val="C00000"/>
              </a:solidFill>
            </a:endParaRPr>
          </a:p>
          <a:p>
            <a:r>
              <a:rPr lang="pt-BR" sz="2000" b="1" dirty="0" smtClean="0">
                <a:solidFill>
                  <a:srgbClr val="C00000"/>
                </a:solidFill>
              </a:rPr>
              <a:t>Vestem a camisa mesmo!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04663"/>
            <a:ext cx="1224136" cy="246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tegralidad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6" y="386622"/>
            <a:ext cx="79565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347864" y="1475052"/>
            <a:ext cx="45917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Dificuldades do SAE!</a:t>
            </a:r>
          </a:p>
          <a:p>
            <a:endParaRPr lang="pt-BR" dirty="0"/>
          </a:p>
        </p:txBody>
      </p:sp>
      <p:pic>
        <p:nvPicPr>
          <p:cNvPr id="9" name="Picture 7" descr="LogoS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864096" cy="124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47864" y="2828836"/>
            <a:ext cx="4746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Ampliação da Equipe:</a:t>
            </a:r>
          </a:p>
          <a:p>
            <a:r>
              <a:rPr lang="pt-BR" b="1" dirty="0" smtClean="0"/>
              <a:t>Profissionais de Saúde e </a:t>
            </a:r>
          </a:p>
          <a:p>
            <a:r>
              <a:rPr lang="pt-BR" b="1" dirty="0" smtClean="0"/>
              <a:t>Técnicos </a:t>
            </a:r>
            <a:r>
              <a:rPr lang="pt-BR" b="1" dirty="0"/>
              <a:t>Administrativos</a:t>
            </a:r>
            <a:r>
              <a:rPr lang="pt-BR" b="1" dirty="0" smtClean="0"/>
              <a:t>;</a:t>
            </a:r>
          </a:p>
          <a:p>
            <a:endParaRPr lang="pt-BR" b="1" dirty="0"/>
          </a:p>
          <a:p>
            <a:r>
              <a:rPr lang="pt-BR" b="1" dirty="0" smtClean="0"/>
              <a:t>Equipamentos/ Materiais Permanentes:</a:t>
            </a:r>
          </a:p>
          <a:p>
            <a:r>
              <a:rPr lang="pt-BR" b="1" dirty="0" smtClean="0"/>
              <a:t>Substituição/ manutenção </a:t>
            </a:r>
            <a:r>
              <a:rPr lang="pt-BR" b="1" dirty="0"/>
              <a:t>de </a:t>
            </a:r>
            <a:r>
              <a:rPr lang="pt-BR" b="1" dirty="0" smtClean="0"/>
              <a:t>mobiliários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286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SA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92040"/>
            <a:ext cx="647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abel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09781"/>
            <a:ext cx="3743969" cy="348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ureaucr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05" y="1196975"/>
            <a:ext cx="40386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251520" y="3933056"/>
            <a:ext cx="8560585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32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Garantia de apoio </a:t>
            </a:r>
            <a:r>
              <a:rPr lang="pt-BR" sz="3200" dirty="0">
                <a:solidFill>
                  <a:prstClr val="black"/>
                </a:solidFill>
                <a:ea typeface="MS PGothic" panose="020B0600070205080204" pitchFamily="34" charset="-128"/>
              </a:rPr>
              <a:t>institucional </a:t>
            </a:r>
            <a:endParaRPr lang="pt-BR" sz="32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Cumprimento/entendimento da </a:t>
            </a:r>
            <a:r>
              <a:rPr lang="pt-BR" sz="3200" dirty="0">
                <a:solidFill>
                  <a:prstClr val="black"/>
                </a:solidFill>
                <a:ea typeface="MS PGothic" panose="020B0600070205080204" pitchFamily="34" charset="-128"/>
              </a:rPr>
              <a:t>verdadeira politica do serviço e sua filosofia fundamentada no SUS.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4188" y="192040"/>
            <a:ext cx="69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Quais as palavras de ordem?</a:t>
            </a:r>
          </a:p>
        </p:txBody>
      </p:sp>
    </p:spTree>
    <p:extLst>
      <p:ext uri="{BB962C8B-B14F-4D97-AF65-F5344CB8AC3E}">
        <p14:creationId xmlns:p14="http://schemas.microsoft.com/office/powerpoint/2010/main" val="25456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tavio\Pictures\Fotos e Videos Otávio\Back up fotos Agosto 2011\BACK UP 2010 FOTO\Pastas variadas\Fotos Progest auditorio 06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5544" y="-5716016"/>
            <a:ext cx="20066229" cy="15049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CaixaDeTexto 1"/>
          <p:cNvSpPr txBox="1"/>
          <p:nvPr/>
        </p:nvSpPr>
        <p:spPr>
          <a:xfrm>
            <a:off x="5729599" y="3373582"/>
            <a:ext cx="2684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</a:rPr>
              <a:t>PROGEST 1997</a:t>
            </a:r>
            <a:endParaRPr lang="pt-BR" sz="3200" b="1" dirty="0">
              <a:solidFill>
                <a:srgbClr val="FFC000"/>
              </a:solidFill>
            </a:endParaRPr>
          </a:p>
        </p:txBody>
      </p:sp>
      <p:pic>
        <p:nvPicPr>
          <p:cNvPr id="4" name="Picture 5" descr="LogoSA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0"/>
            <a:ext cx="676377" cy="135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2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04" y="188640"/>
            <a:ext cx="9122296" cy="6669360"/>
          </a:xfrm>
        </p:spPr>
        <p:txBody>
          <a:bodyPr/>
          <a:lstStyle/>
          <a:p>
            <a:pPr algn="ctr"/>
            <a:r>
              <a:rPr lang="pt-BR" sz="4800" b="1" i="1" dirty="0" smtClean="0">
                <a:solidFill>
                  <a:srgbClr val="FF0000"/>
                </a:solidFill>
              </a:rPr>
              <a:t>Perseverança!</a:t>
            </a:r>
          </a:p>
          <a:p>
            <a:pPr algn="ctr"/>
            <a:r>
              <a:rPr lang="pt-BR" sz="4800" b="1" i="1" dirty="0" smtClean="0">
                <a:solidFill>
                  <a:srgbClr val="FF0000"/>
                </a:solidFill>
              </a:rPr>
              <a:t>Luta</a:t>
            </a:r>
          </a:p>
          <a:p>
            <a:pPr marL="0" indent="0" algn="ctr">
              <a:buNone/>
            </a:pPr>
            <a:r>
              <a:rPr lang="pt-BR" sz="4800" b="1" i="1" dirty="0" smtClean="0">
                <a:solidFill>
                  <a:srgbClr val="FF0000"/>
                </a:solidFill>
              </a:rPr>
              <a:t>e </a:t>
            </a:r>
          </a:p>
          <a:p>
            <a:pPr marL="0" indent="0" algn="ctr">
              <a:buNone/>
            </a:pPr>
            <a:r>
              <a:rPr lang="pt-BR" sz="2800" b="1" i="1" dirty="0" smtClean="0">
                <a:solidFill>
                  <a:srgbClr val="FF0000"/>
                </a:solidFill>
              </a:rPr>
              <a:t>RESULTADOS ALCANÇADOS!</a:t>
            </a:r>
          </a:p>
          <a:p>
            <a:pPr marL="0" indent="0" algn="ctr">
              <a:buNone/>
            </a:pPr>
            <a:endParaRPr lang="pt-BR" sz="2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2800" b="1" i="1" dirty="0">
                <a:solidFill>
                  <a:srgbClr val="FF0000"/>
                </a:solidFill>
              </a:rPr>
              <a:t>Quanto Custa uma criança </a:t>
            </a:r>
            <a:r>
              <a:rPr lang="pt-BR" sz="2800" b="1" i="1" dirty="0" smtClean="0">
                <a:solidFill>
                  <a:srgbClr val="FF0000"/>
                </a:solidFill>
              </a:rPr>
              <a:t>COM HIV?</a:t>
            </a:r>
          </a:p>
          <a:p>
            <a:pPr marL="0" indent="0" algn="ctr">
              <a:buNone/>
            </a:pPr>
            <a:r>
              <a:rPr lang="pt-BR" sz="2800" b="1" i="1" dirty="0">
                <a:solidFill>
                  <a:srgbClr val="FF0000"/>
                </a:solidFill>
              </a:rPr>
              <a:t>e</a:t>
            </a:r>
            <a:r>
              <a:rPr lang="pt-BR" sz="2800" b="1" i="1" dirty="0" smtClean="0">
                <a:solidFill>
                  <a:srgbClr val="FF0000"/>
                </a:solidFill>
              </a:rPr>
              <a:t> Quanto Custa uma criança livre do HIV?????</a:t>
            </a:r>
          </a:p>
          <a:p>
            <a:pPr marL="0" indent="0" algn="ctr">
              <a:buNone/>
            </a:pPr>
            <a:endParaRPr lang="pt-BR" sz="2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2800" b="1" i="1" dirty="0" smtClean="0">
                <a:solidFill>
                  <a:srgbClr val="FF0000"/>
                </a:solidFill>
              </a:rPr>
              <a:t>Isto é o SAE Familiar Materno Infantil!</a:t>
            </a:r>
          </a:p>
          <a:p>
            <a:pPr marL="0" indent="0" algn="ctr">
              <a:buNone/>
            </a:pPr>
            <a:r>
              <a:rPr lang="pt-BR" sz="54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pt-BR" sz="5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54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5" descr="LogoSA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06" y="394447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7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12206" y="2924175"/>
            <a:ext cx="4914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600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4" name="Picture 4" descr="crian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856185" y="294957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4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1721644" y="2565400"/>
            <a:ext cx="52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pt-BR" altLang="pt-BR" sz="24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1802606" y="280670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4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498" name="Picture 10" descr="coralaco[1]">
            <a:hlinkClick r:id="" action="ppaction://noaction" highlightClick="1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5" y="845391"/>
            <a:ext cx="863203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3286762" y="5988342"/>
            <a:ext cx="57961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rgbClr val="FFCC00"/>
                </a:solidFill>
              </a:rPr>
              <a:t>Muito Obrigado</a:t>
            </a:r>
            <a:r>
              <a:rPr lang="pt-BR" altLang="pt-BR" b="1" dirty="0" smtClean="0">
                <a:solidFill>
                  <a:srgbClr val="FFCC00"/>
                </a:solidFill>
              </a:rPr>
              <a:t>!</a:t>
            </a:r>
          </a:p>
          <a:p>
            <a:r>
              <a:rPr lang="pt-BR" altLang="pt-BR" b="1" dirty="0" smtClean="0">
                <a:solidFill>
                  <a:srgbClr val="FFCC00"/>
                </a:solidFill>
              </a:rPr>
              <a:t>                                 João Pessoa,  17 e 18/12/2018</a:t>
            </a:r>
            <a:endParaRPr lang="pt-BR" altLang="pt-BR" b="1" dirty="0">
              <a:solidFill>
                <a:srgbClr val="FFCC00"/>
              </a:solidFill>
            </a:endParaRPr>
          </a:p>
        </p:txBody>
      </p:sp>
      <p:pic>
        <p:nvPicPr>
          <p:cNvPr id="9" name="Picture 7" descr="LogoSA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647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9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chemeClr val="accent2"/>
                </a:solidFill>
                <a:latin typeface="Tahoma" pitchFamily="34" charset="0"/>
              </a:rPr>
              <a:t>PROGEST  HULW-UFPB</a:t>
            </a:r>
          </a:p>
        </p:txBody>
      </p:sp>
      <p:pic>
        <p:nvPicPr>
          <p:cNvPr id="3075" name="Picture 5" descr="F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8" y="1989138"/>
            <a:ext cx="5688013" cy="4292600"/>
          </a:xfrm>
          <a:noFill/>
        </p:spPr>
      </p:pic>
      <p:pic>
        <p:nvPicPr>
          <p:cNvPr id="4" name="Picture 5" descr="LogoSA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31" y="171100"/>
            <a:ext cx="37504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7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apel Parede SAE_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97774" y="408342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prstClr val="white"/>
                </a:solidFill>
              </a:rPr>
              <a:t>2001/2002</a:t>
            </a:r>
            <a:endParaRPr lang="pt-BR" sz="4800" dirty="0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6342" y="2924944"/>
            <a:ext cx="4497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/>
                </a:solidFill>
              </a:rPr>
              <a:t>CFA 026/02 – Projeto do SAE/Anfiteatro</a:t>
            </a:r>
          </a:p>
          <a:p>
            <a:r>
              <a:rPr lang="pt-BR" b="1" i="1" dirty="0" smtClean="0">
                <a:solidFill>
                  <a:schemeClr val="bg1"/>
                </a:solidFill>
              </a:rPr>
              <a:t>HULW – Permuta do espaço do SAE</a:t>
            </a:r>
            <a:endParaRPr lang="pt-B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-17463" y="11113"/>
          <a:ext cx="9144001" cy="735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Documento" r:id="rId3" imgW="5705856" imgH="4626864" progId="Word.Document.8">
                  <p:embed/>
                </p:oleObj>
              </mc:Choice>
              <mc:Fallback>
                <p:oleObj name="Documento" r:id="rId3" imgW="5705856" imgH="4626864" progId="Word.Documen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11113"/>
                        <a:ext cx="9144001" cy="7353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915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 Prot PSF_cap 1 TRIANGU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97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7930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7651" name="Picture 3" descr="LogoSAE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60350"/>
            <a:ext cx="500062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08175" y="333375"/>
            <a:ext cx="487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0000FF"/>
                </a:solidFill>
              </a:rPr>
              <a:t>Novembro de 2002!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08038" y="1936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ebdings" pitchFamily="18" charset="2"/>
              <a:buNone/>
            </a:pPr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400">
                <a:sym typeface="Webdings" pitchFamily="18" charset="2"/>
              </a:rPr>
              <a:t> </a:t>
            </a:r>
            <a:r>
              <a:rPr lang="pt-BR" altLang="pt-BR" sz="2400" b="1">
                <a:solidFill>
                  <a:srgbClr val="0000FF"/>
                </a:solidFill>
                <a:sym typeface="Webdings" pitchFamily="18" charset="2"/>
              </a:rPr>
              <a:t>Implantação do primeiro Serviço de Assistência </a:t>
            </a: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>
                <a:solidFill>
                  <a:srgbClr val="0000FF"/>
                </a:solidFill>
                <a:sym typeface="Webdings" pitchFamily="18" charset="2"/>
              </a:rPr>
              <a:t>     Especializada (SAE) Materno-Infantil do País.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>
              <a:solidFill>
                <a:srgbClr val="0000FF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Modelo Assistencial e uso de TARV Combinada com </a:t>
            </a: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    (AZT + 3TC +NFV).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>
              <a:solidFill>
                <a:srgbClr val="FF0000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sz="2400" b="1">
                <a:solidFill>
                  <a:srgbClr val="0000FF"/>
                </a:solidFill>
                <a:sym typeface="Webdings" pitchFamily="18" charset="2"/>
              </a:rPr>
              <a:t>100% de Crianças </a:t>
            </a:r>
            <a:r>
              <a:rPr lang="pt-BR" altLang="pt-BR" sz="2400" b="1">
                <a:solidFill>
                  <a:srgbClr val="CC3300"/>
                </a:solidFill>
                <a:sym typeface="Webdings" pitchFamily="18" charset="2"/>
              </a:rPr>
              <a:t>sem</a:t>
            </a:r>
            <a:r>
              <a:rPr lang="pt-BR" altLang="pt-BR" sz="2400" b="1">
                <a:solidFill>
                  <a:srgbClr val="0000FF"/>
                </a:solidFill>
                <a:sym typeface="Webdings" pitchFamily="18" charset="2"/>
              </a:rPr>
              <a:t> infecção pelo HIV(Nov/2002 à </a:t>
            </a:r>
          </a:p>
          <a:p>
            <a:pPr eaLnBrk="1" hangingPunct="1">
              <a:buFont typeface="Webdings" pitchFamily="18" charset="2"/>
              <a:buNone/>
            </a:pPr>
            <a:r>
              <a:rPr lang="pt-BR" altLang="pt-BR" sz="2400" b="1">
                <a:solidFill>
                  <a:srgbClr val="0000FF"/>
                </a:solidFill>
                <a:sym typeface="Webdings" pitchFamily="18" charset="2"/>
              </a:rPr>
              <a:t>    Abril/2005).</a:t>
            </a:r>
          </a:p>
          <a:p>
            <a:pPr eaLnBrk="1" hangingPunct="1">
              <a:buFont typeface="Webdings" pitchFamily="18" charset="2"/>
              <a:buNone/>
            </a:pPr>
            <a:endParaRPr lang="pt-BR" altLang="pt-BR" sz="2400" b="1">
              <a:solidFill>
                <a:srgbClr val="0000FF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endParaRPr lang="pt-BR" altLang="pt-BR" sz="2400" b="1">
              <a:solidFill>
                <a:srgbClr val="0000FF"/>
              </a:solidFill>
              <a:sym typeface="Webdings" pitchFamily="18" charset="2"/>
            </a:endParaRPr>
          </a:p>
          <a:p>
            <a:pPr eaLnBrk="1" hangingPunct="1">
              <a:buFont typeface="Webdings" pitchFamily="18" charset="2"/>
              <a:buNone/>
            </a:pPr>
            <a:r>
              <a:rPr lang="pt-BR" altLang="pt-BR" sz="3600" b="1">
                <a:solidFill>
                  <a:srgbClr val="FF0000"/>
                </a:solidFill>
                <a:sym typeface="Webdings" pitchFamily="18" charset="2"/>
              </a:rPr>
              <a:t></a:t>
            </a:r>
            <a:r>
              <a:rPr lang="pt-BR" altLang="pt-BR" b="1">
                <a:solidFill>
                  <a:srgbClr val="FF0000"/>
                </a:solidFill>
                <a:sym typeface="Webdings" pitchFamily="18" charset="2"/>
              </a:rPr>
              <a:t> </a:t>
            </a:r>
            <a:r>
              <a:rPr lang="pt-BR" altLang="pt-BR" sz="3600" b="1">
                <a:solidFill>
                  <a:srgbClr val="0000FF"/>
                </a:solidFill>
                <a:sym typeface="Webdings" pitchFamily="18" charset="2"/>
              </a:rPr>
              <a:t>Referência Nacional!</a:t>
            </a:r>
          </a:p>
        </p:txBody>
      </p:sp>
    </p:spTree>
    <p:extLst>
      <p:ext uri="{BB962C8B-B14F-4D97-AF65-F5344CB8AC3E}">
        <p14:creationId xmlns:p14="http://schemas.microsoft.com/office/powerpoint/2010/main" val="27449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638</Words>
  <Application>Microsoft Office PowerPoint</Application>
  <PresentationFormat>Apresentação na tela (4:3)</PresentationFormat>
  <Paragraphs>159</Paragraphs>
  <Slides>41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41</vt:i4>
      </vt:variant>
    </vt:vector>
  </HeadingPairs>
  <TitlesOfParts>
    <vt:vector size="55" baseType="lpstr">
      <vt:lpstr>MS PGothic</vt:lpstr>
      <vt:lpstr>Arial</vt:lpstr>
      <vt:lpstr>Arial Unicode MS</vt:lpstr>
      <vt:lpstr>Calibri</vt:lpstr>
      <vt:lpstr>Comic Sans MS</vt:lpstr>
      <vt:lpstr>Tahoma</vt:lpstr>
      <vt:lpstr>Times New Roman</vt:lpstr>
      <vt:lpstr>Webdings</vt:lpstr>
      <vt:lpstr>Tema do Office</vt:lpstr>
      <vt:lpstr>3_Tema do Office</vt:lpstr>
      <vt:lpstr>Foto do Photo Editor</vt:lpstr>
      <vt:lpstr>Clip</vt:lpstr>
      <vt:lpstr>Documento</vt:lpstr>
      <vt:lpstr>CorelDRAW</vt:lpstr>
      <vt:lpstr>Apresentação do PowerPoint</vt:lpstr>
      <vt:lpstr>Apresentação do PowerPoint</vt:lpstr>
      <vt:lpstr>PROGEST/SAE/HULW/UFPB</vt:lpstr>
      <vt:lpstr>Apresentação do PowerPoint</vt:lpstr>
      <vt:lpstr>PROGEST  HULW-UFPB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 Promover a melhoria da qualidade de vida das mulheres gestantes, puérperas, parceiros portadores do HIV/AIDS e filhos menores de 13 anos;    Interromper a cadeia de transmissão vertical do HIV em todos os seus níveis;    Reduzir o risco de transmissão vertical do HIV;     Oferecer uma assistência baseada nos princípios da equidade, qualidade e resolutividade às gestantes portadoras do vírus HIV/AIDS, Parceiros, filhos menores de 13 anos, por uma equipe multidisciplinar, acompanhando-a no pré-natal, intraparto e pós-parto, Crianças expostas/infectadas     Reoferecer testagem voluntária para o HIV a toda gestante e parceiro atendidos no SAE/ HULW, precedida de aconselhamento pré e pós-teste sobre IST/HIV/AIDS/HV;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PROTOCOLO CLÍNICO E DIRETRIZ TERAPÊUTICA (PCDT) DO SAE Atualizado até 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otavio</dc:creator>
  <cp:lastModifiedBy>Otavio Soares de Pinho Neto</cp:lastModifiedBy>
  <cp:revision>57</cp:revision>
  <dcterms:created xsi:type="dcterms:W3CDTF">2017-11-10T21:43:37Z</dcterms:created>
  <dcterms:modified xsi:type="dcterms:W3CDTF">2019-01-29T13:43:02Z</dcterms:modified>
</cp:coreProperties>
</file>