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43200000" cx="32400000"/>
  <p:notesSz cx="6858000" cy="9144000"/>
  <p:embeddedFontLst>
    <p:embeddedFont>
      <p:font typeface="Roboto Black"/>
      <p:bold r:id="rId8"/>
      <p:boldItalic r:id="rId9"/>
    </p:embeddedFont>
    <p:embeddedFont>
      <p:font typeface="Roboto"/>
      <p:regular r:id="rId10"/>
      <p:bold r:id="rId11"/>
      <p:italic r:id="rId12"/>
      <p:boldItalic r:id="rId13"/>
    </p:embeddedFont>
    <p:embeddedFont>
      <p:font typeface="Roboto Medium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2083F7B-E26E-4B0E-A55B-6A21B56139C4}">
  <a:tblStyle styleId="{02083F7B-E26E-4B0E-A55B-6A21B56139C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RobotoBlack-boldItalic.fntdata"/><Relationship Id="rId15" Type="http://schemas.openxmlformats.org/officeDocument/2006/relationships/font" Target="fonts/RobotoMedium-bold.fntdata"/><Relationship Id="rId14" Type="http://schemas.openxmlformats.org/officeDocument/2006/relationships/font" Target="fonts/RobotoMedium-regular.fntdata"/><Relationship Id="rId17" Type="http://schemas.openxmlformats.org/officeDocument/2006/relationships/font" Target="fonts/RobotoMedium-boldItalic.fntdata"/><Relationship Id="rId16" Type="http://schemas.openxmlformats.org/officeDocument/2006/relationships/font" Target="fonts/RobotoMedium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819150" lvl="0" marL="457200" algn="ctr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spcBef>
                <a:spcPts val="8300"/>
              </a:spcBef>
              <a:spcAft>
                <a:spcPts val="830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8300"/>
              </a:spcBef>
              <a:spcAft>
                <a:spcPts val="830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8300"/>
              </a:spcBef>
              <a:spcAft>
                <a:spcPts val="830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8300"/>
              </a:spcBef>
              <a:spcAft>
                <a:spcPts val="830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622300" lvl="0" marL="4572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830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830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830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8300"/>
              </a:spcBef>
              <a:spcAft>
                <a:spcPts val="830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830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830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830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8300"/>
              </a:spcBef>
              <a:spcAft>
                <a:spcPts val="830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1876" l="0" r="0" t="1876"/>
          <a:stretch/>
        </p:blipFill>
        <p:spPr>
          <a:xfrm>
            <a:off x="-1036100" y="-3766504"/>
            <a:ext cx="34479750" cy="9026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122025" y="39547127"/>
            <a:ext cx="34644100" cy="48501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Roboto"/>
              <a:buNone/>
              <a:defRPr sz="14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Autofit/>
          </a:bodyPr>
          <a:lstStyle>
            <a:lvl1pPr indent="-819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Roboto"/>
              <a:buChar char="●"/>
              <a:defRPr sz="9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685800" lvl="1" marL="9144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○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685800" lvl="2" marL="13716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■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685800" lvl="3" marL="18288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●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685800" lvl="4" marL="22860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○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685800" lvl="5" marL="27432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■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685800" lvl="6" marL="32004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●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685800" lvl="7" marL="3657600">
              <a:lnSpc>
                <a:spcPct val="115000"/>
              </a:lnSpc>
              <a:spcBef>
                <a:spcPts val="830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Roboto"/>
              <a:buChar char="○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685800" lvl="8" marL="4114800">
              <a:lnSpc>
                <a:spcPct val="115000"/>
              </a:lnSpc>
              <a:spcBef>
                <a:spcPts val="8300"/>
              </a:spcBef>
              <a:spcAft>
                <a:spcPts val="8300"/>
              </a:spcAft>
              <a:buClr>
                <a:schemeClr val="dk2"/>
              </a:buClr>
              <a:buSzPts val="7200"/>
              <a:buFont typeface="Roboto"/>
              <a:buChar char="■"/>
              <a:defRPr sz="7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/>
        </p:nvSpPr>
        <p:spPr>
          <a:xfrm>
            <a:off x="0" y="5617825"/>
            <a:ext cx="32400000" cy="22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latin typeface="Roboto Black"/>
                <a:ea typeface="Roboto Black"/>
                <a:cs typeface="Roboto Black"/>
                <a:sym typeface="Roboto Black"/>
              </a:rPr>
              <a:t>EIXO TEMÁTICO</a:t>
            </a:r>
            <a:endParaRPr sz="7200"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latin typeface="Roboto Medium"/>
                <a:ea typeface="Roboto Medium"/>
                <a:cs typeface="Roboto Medium"/>
                <a:sym typeface="Roboto Medium"/>
              </a:rPr>
              <a:t>TÍTULO DO RESUMO EXPANDIDO</a:t>
            </a:r>
            <a:endParaRPr sz="72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-50" y="8734250"/>
            <a:ext cx="32400000" cy="18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Roboto"/>
                <a:ea typeface="Roboto"/>
                <a:cs typeface="Roboto"/>
                <a:sym typeface="Roboto"/>
              </a:rPr>
              <a:t>Autor¹; Autor²;</a:t>
            </a:r>
            <a:endParaRPr b="1" sz="3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oboto"/>
                <a:ea typeface="Roboto"/>
                <a:cs typeface="Roboto"/>
                <a:sym typeface="Roboto"/>
              </a:rPr>
              <a:t>1.Curso, Instituição de Ensino, e-mail: ;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oboto"/>
                <a:ea typeface="Roboto"/>
                <a:cs typeface="Roboto"/>
                <a:sym typeface="Roboto"/>
              </a:rPr>
              <a:t>2.Curso, Instituição de Ensino, e-mail: ;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1539650" y="11309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14283000"/>
              </a:tblGrid>
              <a:tr h="10586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INTRODUÇÃO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7525A"/>
                    </a:solidFill>
                  </a:tcPr>
                </a:tc>
              </a:tr>
              <a:tr h="25160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Este documento está escrito de acordo com o modelo indicado para apresentação no formato banner de resumo expandido, assim, serve de referência, ao mesmo tempo em que comenta os diversos aspectos da formatação. Observe as instruções e formate seu banner de acordo com este padrão. Na introdução, deve-se apresentar o tema do artigo, a problemática em que se insere e os objetivos que se pretende atingir.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1539650" y="26522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14283000"/>
              </a:tblGrid>
              <a:tr h="10586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MATERIAL E MÉTODOS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7525A"/>
                    </a:solidFill>
                  </a:tcPr>
                </a:tc>
              </a:tr>
              <a:tr h="25160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Nesta parte do banner são realizadas descrições dos passos dados e dos procedimentos/recursos que foram utilizados no desenvolvimento da pesquisa. Assim, devem ser mostrados, de forma detalhada, os instrumentos, procedimentos e ferramentas dos caminhos para se atingir o objetivo da pesquisa, definindo ainda o tipo de pesquisa, a população (universo da pesquisa), a amostragem (parte da população ou do universo, selecionada de acordo com uma regra), os instrumentos de coleta de dados e a forma como os dados foram tabulados e analisados. Todos os tipos de pesquisa devem apresentar material e métodos.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16570225" y="11309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14283000"/>
              </a:tblGrid>
              <a:tr h="10586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RESULTADOS E DISCUSSÃO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7525A"/>
                    </a:solidFill>
                  </a:tcPr>
                </a:tc>
              </a:tr>
              <a:tr h="123024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Inserir principais resultados das pesquisas com levantamento de dados, experimentais que utilizam entrevistas, prontuários, avaliações de pessoas ou revisão sistemática da literatura. Devido ao espaço, sugere-se dar preferência as figuras e tabelas.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Figura 1</a:t>
                      </a:r>
                      <a:r>
                        <a:rPr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Identidade visual do XVII Encontro Nacional de Estudantes de Engenharia Ambiental &amp; V Fórum Latino-americano de Engenharia e Sustentabilidade. </a:t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Fonte:</a:t>
                      </a:r>
                      <a:r>
                        <a:rPr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COL XVII ENEEAMB (2019)</a:t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 1</a:t>
                      </a:r>
                      <a:r>
                        <a:rPr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Cidades sede do Encontro Nacional de Estudantes de Engenharia Ambiental, entre 2015 – 2018.</a:t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Fonte</a:t>
                      </a:r>
                      <a:r>
                        <a:rPr lang="en" sz="24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: ENEEA (2018)</a:t>
                      </a:r>
                      <a:endParaRPr sz="24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16570225" y="2652232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14283000"/>
              </a:tblGrid>
              <a:tr h="105865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CONSIDERAÇÕES FINAIS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7525A"/>
                    </a:solidFill>
                  </a:tcPr>
                </a:tc>
              </a:tr>
              <a:tr h="25160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• Esta parte do trabalho pretende apresentar as principais conclusões, destacando o progresso e as aplicações que a pesquisa propicia.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• A escrita das considerações finais deve expressar a relação entre os objetivos do trabalho e os resultados encontrados. Pode ser iniciada com o que foi aprendido.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• Deve ser exposto de forma muito resumida e pontual as ideias principais e as contribuições que o trabalho proporcionou para a área de estudos.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48888" y="16006150"/>
            <a:ext cx="3725674" cy="374647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3" name="Google Shape;63;p13"/>
          <p:cNvGraphicFramePr/>
          <p:nvPr/>
        </p:nvGraphicFramePr>
        <p:xfrm>
          <a:off x="19559800" y="221409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5879925"/>
                <a:gridCol w="2423925"/>
              </a:tblGrid>
              <a:tr h="628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/>
                        <a:t>CIDADE SEDE</a:t>
                      </a:r>
                      <a:endParaRPr b="1"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/>
                        <a:t>ANO</a:t>
                      </a:r>
                      <a:endParaRPr b="1"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Brasília – DF 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2016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Belo Horizonte – MG 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2017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Palmas – TO 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2018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João Pessoa - PB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2019</a:t>
                      </a:r>
                      <a:endParaRPr sz="24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4" name="Google Shape;64;p13"/>
          <p:cNvGraphicFramePr/>
          <p:nvPr/>
        </p:nvGraphicFramePr>
        <p:xfrm>
          <a:off x="16570225" y="316309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{02083F7B-E26E-4B0E-A55B-6A21B56139C4}</a:tableStyleId>
              </a:tblPr>
              <a:tblGrid>
                <a:gridCol w="14283000"/>
              </a:tblGrid>
              <a:tr h="13120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AGRADECIMENTOS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7525A"/>
                    </a:solidFill>
                  </a:tcPr>
                </a:tc>
              </a:tr>
              <a:tr h="6837675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Insira aqui os agradecimentos. Seção não-obrigatória, podendo ser excluída.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8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Referências</a:t>
                      </a:r>
                      <a:endParaRPr b="1" sz="48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Padrão ABNT 6023:2002</a:t>
                      </a:r>
                      <a:endParaRPr sz="300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65" name="Google Shape;65;p13"/>
          <p:cNvSpPr txBox="1"/>
          <p:nvPr/>
        </p:nvSpPr>
        <p:spPr>
          <a:xfrm>
            <a:off x="-50" y="41140175"/>
            <a:ext cx="32400000" cy="30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Roboto"/>
                <a:ea typeface="Roboto"/>
                <a:cs typeface="Roboto"/>
                <a:sym typeface="Roboto"/>
              </a:rPr>
              <a:t>LOCAL RESERVADO PARA LOGO DE LABORATÓRIOS OU INSTITUIÇÕES</a:t>
            </a:r>
            <a:endParaRPr b="1" sz="6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