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73" r:id="rId6"/>
    <p:sldId id="275" r:id="rId7"/>
    <p:sldId id="270" r:id="rId8"/>
    <p:sldId id="278" r:id="rId9"/>
    <p:sldId id="271" r:id="rId10"/>
    <p:sldId id="272" r:id="rId11"/>
    <p:sldId id="263" r:id="rId12"/>
    <p:sldId id="264" r:id="rId13"/>
    <p:sldId id="265" r:id="rId14"/>
    <p:sldId id="283" r:id="rId15"/>
    <p:sldId id="267" r:id="rId16"/>
    <p:sldId id="268" r:id="rId17"/>
    <p:sldId id="285" r:id="rId18"/>
    <p:sldId id="277" r:id="rId19"/>
    <p:sldId id="276" r:id="rId20"/>
    <p:sldId id="279" r:id="rId21"/>
    <p:sldId id="280" r:id="rId22"/>
    <p:sldId id="274" r:id="rId23"/>
    <p:sldId id="28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9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F9916-4849-47C9-954F-2E25E4B3884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D51282F-A1B0-49B9-BE0E-161AD7388E02}">
      <dgm:prSet phldrT="[Texto]"/>
      <dgm:spPr/>
      <dgm:t>
        <a:bodyPr/>
        <a:lstStyle/>
        <a:p>
          <a:r>
            <a:rPr lang="pt-BR" dirty="0"/>
            <a:t>Coordenação  Geral de Estágio - CGE Reitoria</a:t>
          </a:r>
        </a:p>
      </dgm:t>
    </dgm:pt>
    <dgm:pt modelId="{6040E881-0905-49EF-8A0B-A29AC23AB9B5}" type="parTrans" cxnId="{9BC21F26-1F23-44CF-A628-CAB6B41BD162}">
      <dgm:prSet/>
      <dgm:spPr/>
      <dgm:t>
        <a:bodyPr/>
        <a:lstStyle/>
        <a:p>
          <a:endParaRPr lang="pt-BR"/>
        </a:p>
      </dgm:t>
    </dgm:pt>
    <dgm:pt modelId="{FD5B927F-FC82-4322-B8ED-90E548D75CFF}" type="sibTrans" cxnId="{9BC21F26-1F23-44CF-A628-CAB6B41BD162}">
      <dgm:prSet/>
      <dgm:spPr/>
      <dgm:t>
        <a:bodyPr/>
        <a:lstStyle/>
        <a:p>
          <a:endParaRPr lang="pt-BR"/>
        </a:p>
      </dgm:t>
    </dgm:pt>
    <dgm:pt modelId="{A0D4E7ED-0433-4BED-A87C-6B13E2CFE141}">
      <dgm:prSet phldrT="[Texto]"/>
      <dgm:spPr/>
      <dgm:t>
        <a:bodyPr/>
        <a:lstStyle/>
        <a:p>
          <a:r>
            <a:rPr lang="pt-BR" dirty="0"/>
            <a:t>Coordenação de Estágio do curso – “braço” da Coordenação do Curso</a:t>
          </a:r>
        </a:p>
      </dgm:t>
    </dgm:pt>
    <dgm:pt modelId="{3FFD0673-3F52-4969-8811-C200FCCE3BD4}" type="parTrans" cxnId="{02DB3EE9-7BA6-40BC-906E-50286FE243A2}">
      <dgm:prSet/>
      <dgm:spPr/>
      <dgm:t>
        <a:bodyPr/>
        <a:lstStyle/>
        <a:p>
          <a:endParaRPr lang="pt-BR"/>
        </a:p>
      </dgm:t>
    </dgm:pt>
    <dgm:pt modelId="{7503E73D-6D22-4E3D-A29D-67AAF93B2FD3}" type="sibTrans" cxnId="{02DB3EE9-7BA6-40BC-906E-50286FE243A2}">
      <dgm:prSet/>
      <dgm:spPr/>
      <dgm:t>
        <a:bodyPr/>
        <a:lstStyle/>
        <a:p>
          <a:endParaRPr lang="pt-BR"/>
        </a:p>
      </dgm:t>
    </dgm:pt>
    <dgm:pt modelId="{6F8FF3E2-FB33-40D8-9E0B-49AB434CBAD8}">
      <dgm:prSet phldrT="[Texto]"/>
      <dgm:spPr/>
      <dgm:t>
        <a:bodyPr/>
        <a:lstStyle/>
        <a:p>
          <a:r>
            <a:rPr lang="pt-BR" dirty="0"/>
            <a:t>Supervisora Docente</a:t>
          </a:r>
        </a:p>
      </dgm:t>
    </dgm:pt>
    <dgm:pt modelId="{53A0CA30-FBB9-430F-A1F2-194BB8DD1670}" type="parTrans" cxnId="{99837527-2BE8-4572-AA65-9E2D00CB137E}">
      <dgm:prSet/>
      <dgm:spPr/>
      <dgm:t>
        <a:bodyPr/>
        <a:lstStyle/>
        <a:p>
          <a:endParaRPr lang="pt-BR"/>
        </a:p>
      </dgm:t>
    </dgm:pt>
    <dgm:pt modelId="{A434609E-1712-4017-837E-EF94BB4172E7}" type="sibTrans" cxnId="{99837527-2BE8-4572-AA65-9E2D00CB137E}">
      <dgm:prSet/>
      <dgm:spPr/>
      <dgm:t>
        <a:bodyPr/>
        <a:lstStyle/>
        <a:p>
          <a:endParaRPr lang="pt-BR"/>
        </a:p>
      </dgm:t>
    </dgm:pt>
    <dgm:pt modelId="{DBE94BA5-A7F1-4A89-8F43-C5A864D35A8E}">
      <dgm:prSet phldrT="[Texto]"/>
      <dgm:spPr/>
      <dgm:t>
        <a:bodyPr/>
        <a:lstStyle/>
        <a:p>
          <a:r>
            <a:rPr lang="pt-BR" dirty="0"/>
            <a:t>Preceptoria</a:t>
          </a:r>
        </a:p>
      </dgm:t>
    </dgm:pt>
    <dgm:pt modelId="{D4EDD73E-9E36-42A5-8B4F-833A16AD6EAE}" type="parTrans" cxnId="{70539D43-7A90-4D2D-81CB-EC3F468F5DB1}">
      <dgm:prSet/>
      <dgm:spPr/>
      <dgm:t>
        <a:bodyPr/>
        <a:lstStyle/>
        <a:p>
          <a:endParaRPr lang="pt-BR"/>
        </a:p>
      </dgm:t>
    </dgm:pt>
    <dgm:pt modelId="{05ADEEB1-2398-414A-BBC6-58CE3E90D6AB}" type="sibTrans" cxnId="{70539D43-7A90-4D2D-81CB-EC3F468F5DB1}">
      <dgm:prSet/>
      <dgm:spPr/>
      <dgm:t>
        <a:bodyPr/>
        <a:lstStyle/>
        <a:p>
          <a:endParaRPr lang="pt-BR"/>
        </a:p>
      </dgm:t>
    </dgm:pt>
    <dgm:pt modelId="{5AD20A3D-3F91-4778-8719-2D29641CF75A}">
      <dgm:prSet phldrT="[Texto]"/>
      <dgm:spPr/>
      <dgm:t>
        <a:bodyPr/>
        <a:lstStyle/>
        <a:p>
          <a:r>
            <a:rPr lang="pt-BR" dirty="0"/>
            <a:t>Estagiárias (os)</a:t>
          </a:r>
        </a:p>
      </dgm:t>
    </dgm:pt>
    <dgm:pt modelId="{6670974B-5B6F-4575-AF24-43BD9BEA908B}" type="parTrans" cxnId="{E0982A58-A47F-4689-B786-0D2FBA78D8CE}">
      <dgm:prSet/>
      <dgm:spPr/>
      <dgm:t>
        <a:bodyPr/>
        <a:lstStyle/>
        <a:p>
          <a:endParaRPr lang="pt-BR"/>
        </a:p>
      </dgm:t>
    </dgm:pt>
    <dgm:pt modelId="{52F07FBB-9F52-4872-AAE6-ABCD32168EE7}" type="sibTrans" cxnId="{E0982A58-A47F-4689-B786-0D2FBA78D8CE}">
      <dgm:prSet/>
      <dgm:spPr/>
      <dgm:t>
        <a:bodyPr/>
        <a:lstStyle/>
        <a:p>
          <a:endParaRPr lang="pt-BR"/>
        </a:p>
      </dgm:t>
    </dgm:pt>
    <dgm:pt modelId="{1F7D949C-A188-4717-891B-A35AC693BDCC}" type="pres">
      <dgm:prSet presAssocID="{AD5F9916-4849-47C9-954F-2E25E4B38840}" presName="diagram" presStyleCnt="0">
        <dgm:presLayoutVars>
          <dgm:dir/>
          <dgm:resizeHandles val="exact"/>
        </dgm:presLayoutVars>
      </dgm:prSet>
      <dgm:spPr/>
    </dgm:pt>
    <dgm:pt modelId="{D577AF24-EEE0-4A8E-9796-67A3CDF69580}" type="pres">
      <dgm:prSet presAssocID="{6D51282F-A1B0-49B9-BE0E-161AD7388E02}" presName="node" presStyleLbl="node1" presStyleIdx="0" presStyleCnt="5">
        <dgm:presLayoutVars>
          <dgm:bulletEnabled val="1"/>
        </dgm:presLayoutVars>
      </dgm:prSet>
      <dgm:spPr/>
    </dgm:pt>
    <dgm:pt modelId="{683A96AB-A31C-42FD-A4B7-979100635139}" type="pres">
      <dgm:prSet presAssocID="{FD5B927F-FC82-4322-B8ED-90E548D75CFF}" presName="sibTrans" presStyleCnt="0"/>
      <dgm:spPr/>
    </dgm:pt>
    <dgm:pt modelId="{426953E0-E46C-48B8-98B1-A947E61FAD38}" type="pres">
      <dgm:prSet presAssocID="{A0D4E7ED-0433-4BED-A87C-6B13E2CFE141}" presName="node" presStyleLbl="node1" presStyleIdx="1" presStyleCnt="5" custScaleX="105659">
        <dgm:presLayoutVars>
          <dgm:bulletEnabled val="1"/>
        </dgm:presLayoutVars>
      </dgm:prSet>
      <dgm:spPr/>
    </dgm:pt>
    <dgm:pt modelId="{26D1F438-20E0-4727-9361-0810EC75F1DA}" type="pres">
      <dgm:prSet presAssocID="{7503E73D-6D22-4E3D-A29D-67AAF93B2FD3}" presName="sibTrans" presStyleCnt="0"/>
      <dgm:spPr/>
    </dgm:pt>
    <dgm:pt modelId="{AEBACBD7-2AC2-4F9F-9094-9E9DD7985A19}" type="pres">
      <dgm:prSet presAssocID="{6F8FF3E2-FB33-40D8-9E0B-49AB434CBAD8}" presName="node" presStyleLbl="node1" presStyleIdx="2" presStyleCnt="5">
        <dgm:presLayoutVars>
          <dgm:bulletEnabled val="1"/>
        </dgm:presLayoutVars>
      </dgm:prSet>
      <dgm:spPr/>
    </dgm:pt>
    <dgm:pt modelId="{973E05F2-2D1A-4B97-B71C-FE65DAEB330F}" type="pres">
      <dgm:prSet presAssocID="{A434609E-1712-4017-837E-EF94BB4172E7}" presName="sibTrans" presStyleCnt="0"/>
      <dgm:spPr/>
    </dgm:pt>
    <dgm:pt modelId="{CE195FC9-A298-40F5-BCFD-196231A32BD6}" type="pres">
      <dgm:prSet presAssocID="{DBE94BA5-A7F1-4A89-8F43-C5A864D35A8E}" presName="node" presStyleLbl="node1" presStyleIdx="3" presStyleCnt="5">
        <dgm:presLayoutVars>
          <dgm:bulletEnabled val="1"/>
        </dgm:presLayoutVars>
      </dgm:prSet>
      <dgm:spPr/>
    </dgm:pt>
    <dgm:pt modelId="{34590937-5E4E-4DF5-8AF6-817717AE355B}" type="pres">
      <dgm:prSet presAssocID="{05ADEEB1-2398-414A-BBC6-58CE3E90D6AB}" presName="sibTrans" presStyleCnt="0"/>
      <dgm:spPr/>
    </dgm:pt>
    <dgm:pt modelId="{2AE64D29-BBA9-42F8-B7D5-5A5A2B28294C}" type="pres">
      <dgm:prSet presAssocID="{5AD20A3D-3F91-4778-8719-2D29641CF75A}" presName="node" presStyleLbl="node1" presStyleIdx="4" presStyleCnt="5">
        <dgm:presLayoutVars>
          <dgm:bulletEnabled val="1"/>
        </dgm:presLayoutVars>
      </dgm:prSet>
      <dgm:spPr/>
    </dgm:pt>
  </dgm:ptLst>
  <dgm:cxnLst>
    <dgm:cxn modelId="{30E5A005-AE49-453F-AC20-464A1DD31F38}" type="presOf" srcId="{5AD20A3D-3F91-4778-8719-2D29641CF75A}" destId="{2AE64D29-BBA9-42F8-B7D5-5A5A2B28294C}" srcOrd="0" destOrd="0" presId="urn:microsoft.com/office/officeart/2005/8/layout/default"/>
    <dgm:cxn modelId="{9BC21F26-1F23-44CF-A628-CAB6B41BD162}" srcId="{AD5F9916-4849-47C9-954F-2E25E4B38840}" destId="{6D51282F-A1B0-49B9-BE0E-161AD7388E02}" srcOrd="0" destOrd="0" parTransId="{6040E881-0905-49EF-8A0B-A29AC23AB9B5}" sibTransId="{FD5B927F-FC82-4322-B8ED-90E548D75CFF}"/>
    <dgm:cxn modelId="{99837527-2BE8-4572-AA65-9E2D00CB137E}" srcId="{AD5F9916-4849-47C9-954F-2E25E4B38840}" destId="{6F8FF3E2-FB33-40D8-9E0B-49AB434CBAD8}" srcOrd="2" destOrd="0" parTransId="{53A0CA30-FBB9-430F-A1F2-194BB8DD1670}" sibTransId="{A434609E-1712-4017-837E-EF94BB4172E7}"/>
    <dgm:cxn modelId="{70539D43-7A90-4D2D-81CB-EC3F468F5DB1}" srcId="{AD5F9916-4849-47C9-954F-2E25E4B38840}" destId="{DBE94BA5-A7F1-4A89-8F43-C5A864D35A8E}" srcOrd="3" destOrd="0" parTransId="{D4EDD73E-9E36-42A5-8B4F-833A16AD6EAE}" sibTransId="{05ADEEB1-2398-414A-BBC6-58CE3E90D6AB}"/>
    <dgm:cxn modelId="{70908B6C-1649-42BD-AAF0-121B8F5CF841}" type="presOf" srcId="{A0D4E7ED-0433-4BED-A87C-6B13E2CFE141}" destId="{426953E0-E46C-48B8-98B1-A947E61FAD38}" srcOrd="0" destOrd="0" presId="urn:microsoft.com/office/officeart/2005/8/layout/default"/>
    <dgm:cxn modelId="{E0982A58-A47F-4689-B786-0D2FBA78D8CE}" srcId="{AD5F9916-4849-47C9-954F-2E25E4B38840}" destId="{5AD20A3D-3F91-4778-8719-2D29641CF75A}" srcOrd="4" destOrd="0" parTransId="{6670974B-5B6F-4575-AF24-43BD9BEA908B}" sibTransId="{52F07FBB-9F52-4872-AAE6-ABCD32168EE7}"/>
    <dgm:cxn modelId="{7A754DAE-CA3E-478C-A908-5303C988C106}" type="presOf" srcId="{DBE94BA5-A7F1-4A89-8F43-C5A864D35A8E}" destId="{CE195FC9-A298-40F5-BCFD-196231A32BD6}" srcOrd="0" destOrd="0" presId="urn:microsoft.com/office/officeart/2005/8/layout/default"/>
    <dgm:cxn modelId="{5A9FD3BD-3F22-4A75-A84F-AFAB7504ECFB}" type="presOf" srcId="{AD5F9916-4849-47C9-954F-2E25E4B38840}" destId="{1F7D949C-A188-4717-891B-A35AC693BDCC}" srcOrd="0" destOrd="0" presId="urn:microsoft.com/office/officeart/2005/8/layout/default"/>
    <dgm:cxn modelId="{297FC0D8-F700-41F3-A30A-222298FF8970}" type="presOf" srcId="{6D51282F-A1B0-49B9-BE0E-161AD7388E02}" destId="{D577AF24-EEE0-4A8E-9796-67A3CDF69580}" srcOrd="0" destOrd="0" presId="urn:microsoft.com/office/officeart/2005/8/layout/default"/>
    <dgm:cxn modelId="{BE2D1CE7-ED8B-4CCC-BC27-E6E6A16558F3}" type="presOf" srcId="{6F8FF3E2-FB33-40D8-9E0B-49AB434CBAD8}" destId="{AEBACBD7-2AC2-4F9F-9094-9E9DD7985A19}" srcOrd="0" destOrd="0" presId="urn:microsoft.com/office/officeart/2005/8/layout/default"/>
    <dgm:cxn modelId="{02DB3EE9-7BA6-40BC-906E-50286FE243A2}" srcId="{AD5F9916-4849-47C9-954F-2E25E4B38840}" destId="{A0D4E7ED-0433-4BED-A87C-6B13E2CFE141}" srcOrd="1" destOrd="0" parTransId="{3FFD0673-3F52-4969-8811-C200FCCE3BD4}" sibTransId="{7503E73D-6D22-4E3D-A29D-67AAF93B2FD3}"/>
    <dgm:cxn modelId="{43996812-0179-479F-8615-211AD4AD5E66}" type="presParOf" srcId="{1F7D949C-A188-4717-891B-A35AC693BDCC}" destId="{D577AF24-EEE0-4A8E-9796-67A3CDF69580}" srcOrd="0" destOrd="0" presId="urn:microsoft.com/office/officeart/2005/8/layout/default"/>
    <dgm:cxn modelId="{1CEA38B9-CC99-4ABE-A548-64862D19DFA8}" type="presParOf" srcId="{1F7D949C-A188-4717-891B-A35AC693BDCC}" destId="{683A96AB-A31C-42FD-A4B7-979100635139}" srcOrd="1" destOrd="0" presId="urn:microsoft.com/office/officeart/2005/8/layout/default"/>
    <dgm:cxn modelId="{772664A7-DC15-45ED-9F3A-335903E456A7}" type="presParOf" srcId="{1F7D949C-A188-4717-891B-A35AC693BDCC}" destId="{426953E0-E46C-48B8-98B1-A947E61FAD38}" srcOrd="2" destOrd="0" presId="urn:microsoft.com/office/officeart/2005/8/layout/default"/>
    <dgm:cxn modelId="{BE3B08E2-498A-4F46-89F4-F4A081E3146A}" type="presParOf" srcId="{1F7D949C-A188-4717-891B-A35AC693BDCC}" destId="{26D1F438-20E0-4727-9361-0810EC75F1DA}" srcOrd="3" destOrd="0" presId="urn:microsoft.com/office/officeart/2005/8/layout/default"/>
    <dgm:cxn modelId="{AAE224A3-1284-4207-866F-7498108650BC}" type="presParOf" srcId="{1F7D949C-A188-4717-891B-A35AC693BDCC}" destId="{AEBACBD7-2AC2-4F9F-9094-9E9DD7985A19}" srcOrd="4" destOrd="0" presId="urn:microsoft.com/office/officeart/2005/8/layout/default"/>
    <dgm:cxn modelId="{DD7C7224-0F99-41A9-ACD1-10EE6C91B4EC}" type="presParOf" srcId="{1F7D949C-A188-4717-891B-A35AC693BDCC}" destId="{973E05F2-2D1A-4B97-B71C-FE65DAEB330F}" srcOrd="5" destOrd="0" presId="urn:microsoft.com/office/officeart/2005/8/layout/default"/>
    <dgm:cxn modelId="{E716A74A-1A69-49A0-81E9-28EF80A1FC89}" type="presParOf" srcId="{1F7D949C-A188-4717-891B-A35AC693BDCC}" destId="{CE195FC9-A298-40F5-BCFD-196231A32BD6}" srcOrd="6" destOrd="0" presId="urn:microsoft.com/office/officeart/2005/8/layout/default"/>
    <dgm:cxn modelId="{D71B0002-A9B9-4F01-ADF2-28C2B6FA090F}" type="presParOf" srcId="{1F7D949C-A188-4717-891B-A35AC693BDCC}" destId="{34590937-5E4E-4DF5-8AF6-817717AE355B}" srcOrd="7" destOrd="0" presId="urn:microsoft.com/office/officeart/2005/8/layout/default"/>
    <dgm:cxn modelId="{6E680468-D641-4E1B-B02E-D2B1F0AF73F2}" type="presParOf" srcId="{1F7D949C-A188-4717-891B-A35AC693BDCC}" destId="{2AE64D29-BBA9-42F8-B7D5-5A5A2B28294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91011-C434-4536-A825-5F3C797E640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627E723-F115-4649-8267-9B64C5DC2DFA}">
      <dgm:prSet/>
      <dgm:spPr/>
      <dgm:t>
        <a:bodyPr/>
        <a:lstStyle/>
        <a:p>
          <a:r>
            <a:rPr lang="pt-BR"/>
            <a:t>Hospitalar</a:t>
          </a:r>
          <a:endParaRPr lang="en-US"/>
        </a:p>
      </dgm:t>
    </dgm:pt>
    <dgm:pt modelId="{A2F9611B-AA14-4712-A3ED-19D603FCA40D}" type="parTrans" cxnId="{62BBFFB7-CC51-421D-871B-68FA5240086B}">
      <dgm:prSet/>
      <dgm:spPr/>
      <dgm:t>
        <a:bodyPr/>
        <a:lstStyle/>
        <a:p>
          <a:endParaRPr lang="en-US"/>
        </a:p>
      </dgm:t>
    </dgm:pt>
    <dgm:pt modelId="{9F4068D6-13C8-4E16-BE5B-4EF2368168DB}" type="sibTrans" cxnId="{62BBFFB7-CC51-421D-871B-68FA5240086B}">
      <dgm:prSet/>
      <dgm:spPr/>
      <dgm:t>
        <a:bodyPr/>
        <a:lstStyle/>
        <a:p>
          <a:endParaRPr lang="en-US"/>
        </a:p>
      </dgm:t>
    </dgm:pt>
    <dgm:pt modelId="{667D0258-ED6B-4B41-897B-99D352D16304}">
      <dgm:prSet/>
      <dgm:spPr/>
      <dgm:t>
        <a:bodyPr/>
        <a:lstStyle/>
        <a:p>
          <a:r>
            <a:rPr lang="pt-BR"/>
            <a:t>Funcional</a:t>
          </a:r>
          <a:endParaRPr lang="en-US"/>
        </a:p>
      </dgm:t>
    </dgm:pt>
    <dgm:pt modelId="{FC10DFF9-60D9-406A-B5EB-437AF053B9D8}" type="parTrans" cxnId="{9C4F678A-F5DC-4326-98EA-913A46C2085B}">
      <dgm:prSet/>
      <dgm:spPr/>
      <dgm:t>
        <a:bodyPr/>
        <a:lstStyle/>
        <a:p>
          <a:endParaRPr lang="en-US"/>
        </a:p>
      </dgm:t>
    </dgm:pt>
    <dgm:pt modelId="{4A3B75BA-2E15-455F-ADDC-E03FBD118553}" type="sibTrans" cxnId="{9C4F678A-F5DC-4326-98EA-913A46C2085B}">
      <dgm:prSet/>
      <dgm:spPr/>
      <dgm:t>
        <a:bodyPr/>
        <a:lstStyle/>
        <a:p>
          <a:endParaRPr lang="en-US"/>
        </a:p>
      </dgm:t>
    </dgm:pt>
    <dgm:pt modelId="{E825CF24-CD1D-4560-BE38-32762A83B2B5}">
      <dgm:prSet/>
      <dgm:spPr/>
      <dgm:t>
        <a:bodyPr/>
        <a:lstStyle/>
        <a:p>
          <a:pPr algn="ctr"/>
          <a:r>
            <a:rPr lang="pt-BR" dirty="0"/>
            <a:t>com crianças, adultos e idosos</a:t>
          </a:r>
          <a:endParaRPr lang="en-US" dirty="0"/>
        </a:p>
      </dgm:t>
    </dgm:pt>
    <dgm:pt modelId="{C281E991-616A-4A25-8B7E-E5F13E5EA7E3}" type="parTrans" cxnId="{85956348-EF51-4D80-8E93-C8980D1C87FC}">
      <dgm:prSet/>
      <dgm:spPr/>
      <dgm:t>
        <a:bodyPr/>
        <a:lstStyle/>
        <a:p>
          <a:endParaRPr lang="en-US"/>
        </a:p>
      </dgm:t>
    </dgm:pt>
    <dgm:pt modelId="{E9D380F9-3DE3-4D71-B24A-E1E0711845F5}" type="sibTrans" cxnId="{85956348-EF51-4D80-8E93-C8980D1C87FC}">
      <dgm:prSet/>
      <dgm:spPr/>
      <dgm:t>
        <a:bodyPr/>
        <a:lstStyle/>
        <a:p>
          <a:endParaRPr lang="en-US"/>
        </a:p>
      </dgm:t>
    </dgm:pt>
    <dgm:pt modelId="{F6393799-AA7B-4742-BD38-6CDAB1723AF8}" type="pres">
      <dgm:prSet presAssocID="{AB191011-C434-4536-A825-5F3C797E640D}" presName="linear" presStyleCnt="0">
        <dgm:presLayoutVars>
          <dgm:animLvl val="lvl"/>
          <dgm:resizeHandles val="exact"/>
        </dgm:presLayoutVars>
      </dgm:prSet>
      <dgm:spPr/>
    </dgm:pt>
    <dgm:pt modelId="{39B03B8D-0ED7-477B-B59F-A6F98087601D}" type="pres">
      <dgm:prSet presAssocID="{1627E723-F115-4649-8267-9B64C5DC2D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8D14B5-B413-45DA-A9BA-78C382E9DA8F}" type="pres">
      <dgm:prSet presAssocID="{9F4068D6-13C8-4E16-BE5B-4EF2368168DB}" presName="spacer" presStyleCnt="0"/>
      <dgm:spPr/>
    </dgm:pt>
    <dgm:pt modelId="{A0D9A4C9-EA8B-4143-8B35-0E46694E12D0}" type="pres">
      <dgm:prSet presAssocID="{667D0258-ED6B-4B41-897B-99D352D163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1ADA3B-314B-4EC0-A672-123B5F38A123}" type="pres">
      <dgm:prSet presAssocID="{4A3B75BA-2E15-455F-ADDC-E03FBD118553}" presName="spacer" presStyleCnt="0"/>
      <dgm:spPr/>
    </dgm:pt>
    <dgm:pt modelId="{2C2C28D9-0288-4173-A4FE-5B3941F7775D}" type="pres">
      <dgm:prSet presAssocID="{E825CF24-CD1D-4560-BE38-32762A83B2B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BC3B19-D4AD-47C2-98E5-4932F880BEFF}" type="presOf" srcId="{667D0258-ED6B-4B41-897B-99D352D16304}" destId="{A0D9A4C9-EA8B-4143-8B35-0E46694E12D0}" srcOrd="0" destOrd="0" presId="urn:microsoft.com/office/officeart/2005/8/layout/vList2"/>
    <dgm:cxn modelId="{3A77D23A-B7FA-4001-8386-4C971DCDCF33}" type="presOf" srcId="{1627E723-F115-4649-8267-9B64C5DC2DFA}" destId="{39B03B8D-0ED7-477B-B59F-A6F98087601D}" srcOrd="0" destOrd="0" presId="urn:microsoft.com/office/officeart/2005/8/layout/vList2"/>
    <dgm:cxn modelId="{3B7E9645-BADA-4209-98BA-4EECC944E25C}" type="presOf" srcId="{AB191011-C434-4536-A825-5F3C797E640D}" destId="{F6393799-AA7B-4742-BD38-6CDAB1723AF8}" srcOrd="0" destOrd="0" presId="urn:microsoft.com/office/officeart/2005/8/layout/vList2"/>
    <dgm:cxn modelId="{85956348-EF51-4D80-8E93-C8980D1C87FC}" srcId="{AB191011-C434-4536-A825-5F3C797E640D}" destId="{E825CF24-CD1D-4560-BE38-32762A83B2B5}" srcOrd="2" destOrd="0" parTransId="{C281E991-616A-4A25-8B7E-E5F13E5EA7E3}" sibTransId="{E9D380F9-3DE3-4D71-B24A-E1E0711845F5}"/>
    <dgm:cxn modelId="{9C4F678A-F5DC-4326-98EA-913A46C2085B}" srcId="{AB191011-C434-4536-A825-5F3C797E640D}" destId="{667D0258-ED6B-4B41-897B-99D352D16304}" srcOrd="1" destOrd="0" parTransId="{FC10DFF9-60D9-406A-B5EB-437AF053B9D8}" sibTransId="{4A3B75BA-2E15-455F-ADDC-E03FBD118553}"/>
    <dgm:cxn modelId="{62BBFFB7-CC51-421D-871B-68FA5240086B}" srcId="{AB191011-C434-4536-A825-5F3C797E640D}" destId="{1627E723-F115-4649-8267-9B64C5DC2DFA}" srcOrd="0" destOrd="0" parTransId="{A2F9611B-AA14-4712-A3ED-19D603FCA40D}" sibTransId="{9F4068D6-13C8-4E16-BE5B-4EF2368168DB}"/>
    <dgm:cxn modelId="{9DA85FCC-C479-4E8F-A8DD-49D8B495717C}" type="presOf" srcId="{E825CF24-CD1D-4560-BE38-32762A83B2B5}" destId="{2C2C28D9-0288-4173-A4FE-5B3941F7775D}" srcOrd="0" destOrd="0" presId="urn:microsoft.com/office/officeart/2005/8/layout/vList2"/>
    <dgm:cxn modelId="{A9082242-9853-44C1-86A5-376CFCA48E66}" type="presParOf" srcId="{F6393799-AA7B-4742-BD38-6CDAB1723AF8}" destId="{39B03B8D-0ED7-477B-B59F-A6F98087601D}" srcOrd="0" destOrd="0" presId="urn:microsoft.com/office/officeart/2005/8/layout/vList2"/>
    <dgm:cxn modelId="{CCC6CCA9-3493-4C45-BA54-2FA3B851F475}" type="presParOf" srcId="{F6393799-AA7B-4742-BD38-6CDAB1723AF8}" destId="{AE8D14B5-B413-45DA-A9BA-78C382E9DA8F}" srcOrd="1" destOrd="0" presId="urn:microsoft.com/office/officeart/2005/8/layout/vList2"/>
    <dgm:cxn modelId="{8CA57ED5-22D1-4FA1-AF75-F9587757EF22}" type="presParOf" srcId="{F6393799-AA7B-4742-BD38-6CDAB1723AF8}" destId="{A0D9A4C9-EA8B-4143-8B35-0E46694E12D0}" srcOrd="2" destOrd="0" presId="urn:microsoft.com/office/officeart/2005/8/layout/vList2"/>
    <dgm:cxn modelId="{6841D815-3E50-4729-B691-067AE1660847}" type="presParOf" srcId="{F6393799-AA7B-4742-BD38-6CDAB1723AF8}" destId="{DD1ADA3B-314B-4EC0-A672-123B5F38A123}" srcOrd="3" destOrd="0" presId="urn:microsoft.com/office/officeart/2005/8/layout/vList2"/>
    <dgm:cxn modelId="{CB1CDA5C-2D4C-41F6-9C10-19F0F05D4B8A}" type="presParOf" srcId="{F6393799-AA7B-4742-BD38-6CDAB1723AF8}" destId="{2C2C28D9-0288-4173-A4FE-5B3941F777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7AF24-EEE0-4A8E-9796-67A3CDF69580}">
      <dsp:nvSpPr>
        <dsp:cNvPr id="0" name=""/>
        <dsp:cNvSpPr/>
      </dsp:nvSpPr>
      <dsp:spPr>
        <a:xfrm>
          <a:off x="1762459" y="232758"/>
          <a:ext cx="3378269" cy="2026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Coordenação  Geral de Estágio - CGE Reitoria</a:t>
          </a:r>
        </a:p>
      </dsp:txBody>
      <dsp:txXfrm>
        <a:off x="1762459" y="232758"/>
        <a:ext cx="3378269" cy="2026961"/>
      </dsp:txXfrm>
    </dsp:sp>
    <dsp:sp modelId="{426953E0-E46C-48B8-98B1-A947E61FAD38}">
      <dsp:nvSpPr>
        <dsp:cNvPr id="0" name=""/>
        <dsp:cNvSpPr/>
      </dsp:nvSpPr>
      <dsp:spPr>
        <a:xfrm>
          <a:off x="5478555" y="232758"/>
          <a:ext cx="3569445" cy="20269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Coordenação de Estágio do curso – “braço” da Coordenação do Curso</a:t>
          </a:r>
        </a:p>
      </dsp:txBody>
      <dsp:txXfrm>
        <a:off x="5478555" y="232758"/>
        <a:ext cx="3569445" cy="2026961"/>
      </dsp:txXfrm>
    </dsp:sp>
    <dsp:sp modelId="{AEBACBD7-2AC2-4F9F-9094-9E9DD7985A19}">
      <dsp:nvSpPr>
        <dsp:cNvPr id="0" name=""/>
        <dsp:cNvSpPr/>
      </dsp:nvSpPr>
      <dsp:spPr>
        <a:xfrm>
          <a:off x="0" y="2597546"/>
          <a:ext cx="3378269" cy="20269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Supervisora Docente</a:t>
          </a:r>
        </a:p>
      </dsp:txBody>
      <dsp:txXfrm>
        <a:off x="0" y="2597546"/>
        <a:ext cx="3378269" cy="2026961"/>
      </dsp:txXfrm>
    </dsp:sp>
    <dsp:sp modelId="{CE195FC9-A298-40F5-BCFD-196231A32BD6}">
      <dsp:nvSpPr>
        <dsp:cNvPr id="0" name=""/>
        <dsp:cNvSpPr/>
      </dsp:nvSpPr>
      <dsp:spPr>
        <a:xfrm>
          <a:off x="3716095" y="2597546"/>
          <a:ext cx="3378269" cy="20269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Preceptoria</a:t>
          </a:r>
        </a:p>
      </dsp:txBody>
      <dsp:txXfrm>
        <a:off x="3716095" y="2597546"/>
        <a:ext cx="3378269" cy="2026961"/>
      </dsp:txXfrm>
    </dsp:sp>
    <dsp:sp modelId="{2AE64D29-BBA9-42F8-B7D5-5A5A2B28294C}">
      <dsp:nvSpPr>
        <dsp:cNvPr id="0" name=""/>
        <dsp:cNvSpPr/>
      </dsp:nvSpPr>
      <dsp:spPr>
        <a:xfrm>
          <a:off x="7432191" y="2597546"/>
          <a:ext cx="3378269" cy="20269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Estagiárias (os)</a:t>
          </a:r>
        </a:p>
      </dsp:txBody>
      <dsp:txXfrm>
        <a:off x="7432191" y="2597546"/>
        <a:ext cx="3378269" cy="2026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03B8D-0ED7-477B-B59F-A6F98087601D}">
      <dsp:nvSpPr>
        <dsp:cNvPr id="0" name=""/>
        <dsp:cNvSpPr/>
      </dsp:nvSpPr>
      <dsp:spPr>
        <a:xfrm>
          <a:off x="0" y="29375"/>
          <a:ext cx="6253721" cy="15890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Hospitalar</a:t>
          </a:r>
          <a:endParaRPr lang="en-US" sz="4000" kern="1200"/>
        </a:p>
      </dsp:txBody>
      <dsp:txXfrm>
        <a:off x="77569" y="106944"/>
        <a:ext cx="6098583" cy="1433868"/>
      </dsp:txXfrm>
    </dsp:sp>
    <dsp:sp modelId="{A0D9A4C9-EA8B-4143-8B35-0E46694E12D0}">
      <dsp:nvSpPr>
        <dsp:cNvPr id="0" name=""/>
        <dsp:cNvSpPr/>
      </dsp:nvSpPr>
      <dsp:spPr>
        <a:xfrm>
          <a:off x="0" y="1733581"/>
          <a:ext cx="6253721" cy="158900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Funcional</a:t>
          </a:r>
          <a:endParaRPr lang="en-US" sz="4000" kern="1200"/>
        </a:p>
      </dsp:txBody>
      <dsp:txXfrm>
        <a:off x="77569" y="1811150"/>
        <a:ext cx="6098583" cy="1433868"/>
      </dsp:txXfrm>
    </dsp:sp>
    <dsp:sp modelId="{2C2C28D9-0288-4173-A4FE-5B3941F7775D}">
      <dsp:nvSpPr>
        <dsp:cNvPr id="0" name=""/>
        <dsp:cNvSpPr/>
      </dsp:nvSpPr>
      <dsp:spPr>
        <a:xfrm>
          <a:off x="0" y="3437788"/>
          <a:ext cx="6253721" cy="15890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com crianças, adultos e idosos</a:t>
          </a:r>
          <a:endParaRPr lang="en-US" sz="4000" kern="1200" dirty="0"/>
        </a:p>
      </dsp:txBody>
      <dsp:txXfrm>
        <a:off x="77569" y="3515357"/>
        <a:ext cx="6098583" cy="1433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61084-5D1E-4E2E-9905-E200BE757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D32308-5BE8-45F4-BBD9-901BFCC12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BE13F7-F1BD-4707-902C-4B0E19E3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4044D0-85DF-4DD8-BB1D-A249BA73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7D6B85-3E52-41AC-A5F4-DF559B6C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5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DE166-9E66-4F57-BEF6-52C3E27E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C644B3-FBC5-4600-B06A-53B6B5BD0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FEDED2-3BF1-449F-96DF-D5018F475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F19F37-426A-4184-AE8B-C3E89A4E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0730EB-A6BB-40BF-94B4-15320EF1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03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2EBB1A-1B7D-45DF-85AC-38AE6EE1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D170CA-2874-44C4-9F3B-870AAD42B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877FAD-36B5-4395-B055-6E5B4685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D6B612-F2CF-4EE8-9B5D-E4619369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F79E7-0AA9-43B0-BBB0-C713374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76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9AFE8-5175-486F-9CBF-11EE3113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97077E-F760-4BC1-9B17-A2EE6C936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245265-C856-42D3-8A17-75F4AA92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92EB1C-3E28-4645-961B-5316476C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6DB80D-BAB4-4F1A-B0FC-55A77D73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36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285BC-F52A-44A9-A9D9-4D07FF39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FC790D-72A4-497B-83B5-D6BAADF25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5F6811-AEEB-45B1-AB85-22D11160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6F4FAC-EFFC-4688-8042-50877C0E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B617B7-04D7-4DA8-9E18-08E5DE38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72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38C38-FAF3-4F53-82E0-75C996F6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2D69A8-9631-4CC4-8E0C-91A15C7C6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B7043E-8102-4362-92BA-61464C420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9A3566-89F4-4330-BCE6-51AAFB4A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AF8B6F-83EC-4243-8552-A3DF6FE2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1E5704-142A-498F-BD03-DAF74ED3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0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E64D2-08FA-4303-B2A1-0183BDF0A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442B59-3876-4F9D-8129-EADE781B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B8821B-E420-4C93-9993-C6808F06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F3F246-2CD8-4E4B-A551-4BEF5FB74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3EE4DD3-D3D8-4C87-9254-9A0007147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89988CD-CA97-4141-AE19-4C6FB393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BF4C95-20AD-4B08-B3D1-A143DF64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0C41DF-2AD6-43FA-86BA-16CD879D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0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60CBE-E7AB-4AD1-983D-9C84A331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7A32C3-26EA-487C-8296-A69CB240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191CC8-B05D-4358-BAA8-7F97C36B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0B509B-A5AE-4C8A-8603-30EAEDBE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10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F7BCF17-3E7B-4D30-AC57-F2F0F243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587036-9FD9-4218-BA05-9DA1596A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7AB858-ED2F-4D57-AFD1-63C2FEFB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79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5FE3B-2EAD-40AE-840C-947B0530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F24C66-1163-4613-9DF5-9FE9D14F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0321AD-F9D3-466D-9671-69EE42996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8771F7-918E-44AD-B99F-29CD15A1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292CF6-4F72-4A52-8D23-CB150CB6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B85C41-08A9-41F5-931A-16C6F797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94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8BA45-F96B-474B-B516-C02AD4D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1A4F2F-DA00-4772-B719-E8AD5CF60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4D8030-A4BF-4BC6-BB8A-6BA2CCDF3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614CF0-8E49-41E6-864E-9F6AF63E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C461B9-4C67-4BC1-BE31-AECB906C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1D5021-A55D-4C7C-95FE-2CCE95C7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06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DE737F-70FB-472B-87EB-4F11F3CA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A4BE6D-C9F8-410D-A29D-DDB95A307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A11A92-21EA-4398-B418-24089A163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6FA0-F04E-4E3E-B906-2A34A45798F8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B36BF1-F151-43B1-9201-6468BF7B7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BE4C42-461D-41DB-9787-5E0D2F939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18FD-54A5-4441-9DC7-EE3A09D406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31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stagio.to.ufpb@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rg.ufpb.br/prg/cem/menu-cem/estagio-1/formulario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660F93-69C8-46A6-B746-7CFDFF643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200" b="1" kern="1200" dirty="0" err="1">
                <a:latin typeface="+mj-lt"/>
                <a:ea typeface="+mj-ea"/>
                <a:cs typeface="+mj-cs"/>
              </a:rPr>
              <a:t>Estágio</a:t>
            </a:r>
            <a:r>
              <a:rPr lang="en-US" sz="4200" b="1" kern="1200" dirty="0">
                <a:latin typeface="+mj-lt"/>
                <a:ea typeface="+mj-ea"/>
                <a:cs typeface="+mj-cs"/>
              </a:rPr>
              <a:t> Curricular </a:t>
            </a:r>
            <a:r>
              <a:rPr lang="en-US" sz="4200" b="1" kern="1200" dirty="0" err="1">
                <a:latin typeface="+mj-lt"/>
                <a:ea typeface="+mj-ea"/>
                <a:cs typeface="+mj-cs"/>
              </a:rPr>
              <a:t>Obrigatório</a:t>
            </a:r>
            <a:r>
              <a:rPr lang="en-US" sz="4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dirty="0" err="1">
                <a:latin typeface="+mj-lt"/>
                <a:ea typeface="+mj-ea"/>
                <a:cs typeface="+mj-cs"/>
              </a:rPr>
              <a:t>em</a:t>
            </a:r>
            <a:r>
              <a:rPr lang="en-US" sz="4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dirty="0" err="1">
                <a:latin typeface="+mj-lt"/>
                <a:ea typeface="+mj-ea"/>
                <a:cs typeface="+mj-cs"/>
              </a:rPr>
              <a:t>Terapia</a:t>
            </a:r>
            <a:r>
              <a:rPr lang="en-US" sz="4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dirty="0" err="1">
                <a:latin typeface="+mj-lt"/>
                <a:ea typeface="+mj-ea"/>
                <a:cs typeface="+mj-cs"/>
              </a:rPr>
              <a:t>Ocupacional</a:t>
            </a:r>
            <a:r>
              <a:rPr lang="en-US" sz="4200" kern="1200" dirty="0">
                <a:latin typeface="+mj-lt"/>
                <a:ea typeface="+mj-ea"/>
                <a:cs typeface="+mj-cs"/>
              </a:rPr>
              <a:t>:</a:t>
            </a:r>
            <a:br>
              <a:rPr lang="en-US" sz="4200" kern="1200" dirty="0">
                <a:latin typeface="+mj-lt"/>
                <a:ea typeface="+mj-ea"/>
                <a:cs typeface="+mj-cs"/>
              </a:rPr>
            </a:br>
            <a:r>
              <a:rPr lang="en-US" sz="4200" i="1" kern="1200" dirty="0">
                <a:latin typeface="+mj-lt"/>
                <a:ea typeface="+mj-ea"/>
                <a:cs typeface="+mj-cs"/>
              </a:rPr>
              <a:t>o que </a:t>
            </a:r>
            <a:r>
              <a:rPr lang="en-US" sz="4200" i="1" kern="1200" dirty="0" err="1">
                <a:latin typeface="+mj-lt"/>
                <a:ea typeface="+mj-ea"/>
                <a:cs typeface="+mj-cs"/>
              </a:rPr>
              <a:t>você</a:t>
            </a:r>
            <a:r>
              <a:rPr lang="en-US" sz="4200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200" i="1" kern="1200" dirty="0" err="1">
                <a:latin typeface="+mj-lt"/>
                <a:ea typeface="+mj-ea"/>
                <a:cs typeface="+mj-cs"/>
              </a:rPr>
              <a:t>precisa</a:t>
            </a:r>
            <a:r>
              <a:rPr lang="en-US" sz="4200" i="1" kern="1200" dirty="0">
                <a:latin typeface="+mj-lt"/>
                <a:ea typeface="+mj-ea"/>
                <a:cs typeface="+mj-cs"/>
              </a:rPr>
              <a:t> saber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6B6D36-D27D-423A-95FD-2BE8A62A7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0828" y="4655841"/>
            <a:ext cx="4230736" cy="1835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err="1"/>
              <a:t>Profa</a:t>
            </a:r>
            <a:r>
              <a:rPr lang="en-US" sz="1800" dirty="0"/>
              <a:t>. Dra. Maria </a:t>
            </a:r>
            <a:r>
              <a:rPr lang="en-US" sz="1800" dirty="0" err="1"/>
              <a:t>Natália</a:t>
            </a:r>
            <a:r>
              <a:rPr lang="en-US" sz="1800" dirty="0"/>
              <a:t> Santos </a:t>
            </a:r>
            <a:r>
              <a:rPr lang="en-US" sz="1800" dirty="0" err="1"/>
              <a:t>Calheiros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Prof. Dr. Gustavo Arthur </a:t>
            </a:r>
            <a:r>
              <a:rPr lang="en-US" sz="1800" dirty="0" err="1"/>
              <a:t>Monzeli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 err="1"/>
              <a:t>Coordenação</a:t>
            </a:r>
            <a:r>
              <a:rPr lang="en-US" sz="2000" b="1" dirty="0"/>
              <a:t> de </a:t>
            </a:r>
            <a:r>
              <a:rPr lang="en-US" sz="2000" b="1" dirty="0" err="1"/>
              <a:t>Estágio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 err="1"/>
              <a:t>Fevereiro</a:t>
            </a:r>
            <a:r>
              <a:rPr lang="en-US" sz="1800" b="1" dirty="0"/>
              <a:t> de 2023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852CE0-621D-4529-AE9B-A6B320097CF3}"/>
              </a:ext>
            </a:extLst>
          </p:cNvPr>
          <p:cNvSpPr txBox="1"/>
          <p:nvPr/>
        </p:nvSpPr>
        <p:spPr>
          <a:xfrm>
            <a:off x="9833017" y="342899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GUIA BÁSICO</a:t>
            </a:r>
          </a:p>
        </p:txBody>
      </p:sp>
    </p:spTree>
    <p:extLst>
      <p:ext uri="{BB962C8B-B14F-4D97-AF65-F5344CB8AC3E}">
        <p14:creationId xmlns:p14="http://schemas.microsoft.com/office/powerpoint/2010/main" val="126908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25C34-9691-4078-8C98-672B2FFE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Estagiárias (os)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B107C7-D890-42FE-A71A-E43C772B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1483" cy="4351338"/>
          </a:xfrm>
        </p:spPr>
        <p:txBody>
          <a:bodyPr/>
          <a:lstStyle/>
          <a:p>
            <a:r>
              <a:rPr lang="pt-BR" dirty="0"/>
              <a:t>Aprendizagem = ensino em serviço</a:t>
            </a:r>
          </a:p>
          <a:p>
            <a:r>
              <a:rPr lang="pt-BR" dirty="0"/>
              <a:t>Prontos?</a:t>
            </a:r>
          </a:p>
          <a:p>
            <a:r>
              <a:rPr lang="pt-BR" dirty="0"/>
              <a:t>Estudantes em formação.</a:t>
            </a:r>
          </a:p>
          <a:p>
            <a:r>
              <a:rPr lang="pt-BR" dirty="0"/>
              <a:t>Proatividade</a:t>
            </a:r>
          </a:p>
          <a:p>
            <a:r>
              <a:rPr lang="pt-BR" dirty="0"/>
              <a:t>Criatividade</a:t>
            </a:r>
          </a:p>
          <a:p>
            <a:r>
              <a:rPr lang="pt-BR" dirty="0"/>
              <a:t>Iniciativa</a:t>
            </a:r>
          </a:p>
          <a:p>
            <a:r>
              <a:rPr lang="pt-BR" dirty="0"/>
              <a:t>Reflexivos</a:t>
            </a:r>
          </a:p>
          <a:p>
            <a:r>
              <a:rPr lang="pt-BR" dirty="0"/>
              <a:t>Críticos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3589960"/>
            <a:ext cx="2911365" cy="248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686799" y="6079768"/>
            <a:ext cx="3153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http://www.eeffto.ufmg.br/ideia/wp-content/uploads/2018/02/LAIS-Balanc%CC%A7o-camara-de-ar.jpg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56" y="994787"/>
            <a:ext cx="3317108" cy="248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78" y="4048964"/>
            <a:ext cx="3289082" cy="246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59" y="2238703"/>
            <a:ext cx="3108601" cy="21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27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8B133B-B0E1-40A0-A16F-21A5B574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pt-BR" sz="2700">
                <a:solidFill>
                  <a:srgbClr val="FFFFFF"/>
                </a:solidFill>
              </a:rPr>
              <a:t>Estágio P7 – Estágio Supervisionado I </a:t>
            </a:r>
            <a:br>
              <a:rPr lang="pt-BR" sz="2700">
                <a:solidFill>
                  <a:srgbClr val="FFFFFF"/>
                </a:solidFill>
              </a:rPr>
            </a:br>
            <a:endParaRPr lang="pt-BR" sz="27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7FE7CC-04D1-4522-A489-2BCA082B0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935" y="3355130"/>
            <a:ext cx="3207484" cy="2427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3200" dirty="0"/>
              <a:t>Área: Educação, saúde mental, campo social, clínicas particulares</a:t>
            </a:r>
          </a:p>
        </p:txBody>
      </p:sp>
      <p:pic>
        <p:nvPicPr>
          <p:cNvPr id="4" name="Imagem 3" descr="Homem segurando um guarda-chuva&#10;&#10;Descrição gerada automaticamente com confiança média">
            <a:extLst>
              <a:ext uri="{FF2B5EF4-FFF2-40B4-BE49-F238E27FC236}">
                <a16:creationId xmlns:a16="http://schemas.microsoft.com/office/drawing/2014/main" id="{43A56AC0-3F20-444C-BB0A-A219B10C0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4708856" y="952500"/>
            <a:ext cx="6810215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5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4EF7570-CC44-4B7E-AD29-628E0E10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pt-BR" sz="4800" dirty="0"/>
              <a:t>Estágio P8 – </a:t>
            </a:r>
            <a:r>
              <a:rPr lang="pt-BR" dirty="0"/>
              <a:t>Estágio Supervisionado II</a:t>
            </a:r>
            <a:br>
              <a:rPr lang="pt-BR" dirty="0"/>
            </a:br>
            <a:endParaRPr lang="pt-BR" sz="4800" dirty="0"/>
          </a:p>
        </p:txBody>
      </p:sp>
      <p:graphicFrame>
        <p:nvGraphicFramePr>
          <p:cNvPr id="27" name="Espaço Reservado para Conteúdo 2">
            <a:extLst>
              <a:ext uri="{FF2B5EF4-FFF2-40B4-BE49-F238E27FC236}">
                <a16:creationId xmlns:a16="http://schemas.microsoft.com/office/drawing/2014/main" id="{0892F23B-10E4-45AC-AC06-29033D6B6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919873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238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816" y="149891"/>
            <a:ext cx="10057087" cy="9696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Observação sobre procedimentos no SIGAA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3406" y="1640526"/>
            <a:ext cx="9940958" cy="4415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dirty="0"/>
              <a:t>O Estagiário deve fazer a matrícula normalmente  para ter acesso à turma virtual de supervisão de estágio</a:t>
            </a:r>
          </a:p>
          <a:p>
            <a:pPr marL="0" indent="0">
              <a:buNone/>
            </a:pPr>
            <a:endParaRPr lang="pt-BR" sz="3500" dirty="0"/>
          </a:p>
          <a:p>
            <a:pPr marL="0" indent="0">
              <a:buNone/>
            </a:pPr>
            <a:endParaRPr lang="pt-BR" sz="3500" dirty="0"/>
          </a:p>
          <a:p>
            <a:pPr marL="0" indent="0">
              <a:buNone/>
            </a:pPr>
            <a:r>
              <a:rPr lang="pt-BR" sz="3500" dirty="0"/>
              <a:t>P7 - Matrícula Normal no Estágio Supervisionado I.</a:t>
            </a:r>
          </a:p>
          <a:p>
            <a:pPr marL="0" indent="0">
              <a:buNone/>
            </a:pPr>
            <a:r>
              <a:rPr lang="pt-BR" sz="3500" dirty="0"/>
              <a:t>P8 – Matrícula Normal no Estágio Supervisionado II.</a:t>
            </a:r>
          </a:p>
          <a:p>
            <a:endParaRPr lang="pt-BR" sz="3400" dirty="0"/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sz="3400" dirty="0"/>
          </a:p>
        </p:txBody>
      </p:sp>
      <p:sp>
        <p:nvSpPr>
          <p:cNvPr id="4" name="Seta para baixo 3"/>
          <p:cNvSpPr/>
          <p:nvPr/>
        </p:nvSpPr>
        <p:spPr>
          <a:xfrm rot="16200000">
            <a:off x="628459" y="2120584"/>
            <a:ext cx="919883" cy="76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73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816" y="149891"/>
            <a:ext cx="10057087" cy="9696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Observação sobre procedimentos no SIGAA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5007" y="1119580"/>
            <a:ext cx="11345689" cy="5228211"/>
          </a:xfrm>
        </p:spPr>
        <p:txBody>
          <a:bodyPr>
            <a:normAutofit fontScale="70000" lnSpcReduction="20000"/>
          </a:bodyPr>
          <a:lstStyle/>
          <a:p>
            <a:endParaRPr lang="pt-BR" sz="3400" dirty="0"/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sz="3400" dirty="0"/>
          </a:p>
          <a:p>
            <a:r>
              <a:rPr lang="pt-BR" sz="3400" dirty="0"/>
              <a:t>Aba Estágio – para cadastrar seu estágio e acessar o Termo de Compromisso do Estágio (TCE) que requer assinatura das três partes: estagiário, coordenação de estágio de TO e da pessoa responsável por gerenciar o local do estágio (unidade concedente).</a:t>
            </a:r>
            <a:endParaRPr lang="pt-BR" sz="3400" b="1" dirty="0"/>
          </a:p>
          <a:p>
            <a:r>
              <a:rPr lang="pt-BR" sz="3400" dirty="0"/>
              <a:t>Problemas para preencher sua documentação? Compartilhe com os colegas para buscar a solução primeiro. Problema resolvido? OK, muito bem. </a:t>
            </a:r>
          </a:p>
          <a:p>
            <a:r>
              <a:rPr lang="pt-BR" sz="3400" dirty="0"/>
              <a:t>Não resolveu? – A coordenadora de estágio vai revisar a documentação via sistema e corrigir eventuais erros. Não se preocupe.</a:t>
            </a:r>
          </a:p>
          <a:p>
            <a:pPr marL="0" indent="0">
              <a:buNone/>
            </a:pPr>
            <a:endParaRPr lang="pt-BR" sz="3400" dirty="0"/>
          </a:p>
          <a:p>
            <a:pPr marL="0" indent="0" algn="ctr">
              <a:buNone/>
            </a:pPr>
            <a:r>
              <a:rPr lang="pt-BR" sz="3400" dirty="0"/>
              <a:t>Nosso e-mail: 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cs typeface="Arial" charset="0"/>
                <a:hlinkClick r:id="rId2"/>
              </a:rPr>
              <a:t>estagio.to.ufpb@gmail.com</a:t>
            </a:r>
            <a:endParaRPr lang="pt-BR" sz="40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2716010" y="1766103"/>
            <a:ext cx="2285771" cy="76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D16304-6587-4A79-BCE7-1AB68E18FC84}"/>
              </a:ext>
            </a:extLst>
          </p:cNvPr>
          <p:cNvSpPr txBox="1"/>
          <p:nvPr/>
        </p:nvSpPr>
        <p:spPr>
          <a:xfrm>
            <a:off x="6096000" y="1792923"/>
            <a:ext cx="547566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Orientações específicas no outro guia de preenchimento: Documentação Estágio SIGAA</a:t>
            </a:r>
          </a:p>
        </p:txBody>
      </p:sp>
    </p:spTree>
    <p:extLst>
      <p:ext uri="{BB962C8B-B14F-4D97-AF65-F5344CB8AC3E}">
        <p14:creationId xmlns:p14="http://schemas.microsoft.com/office/powerpoint/2010/main" val="348195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Anexos – É seu dever ler!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LEI Nº 11.788, DE  25 DE SETEMBRO DE 2008 - Dispõe sobre o estágio de estudantes.</a:t>
            </a:r>
          </a:p>
          <a:p>
            <a:r>
              <a:rPr lang="pt-BR" dirty="0"/>
              <a:t>COFFITO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RESOLUÇÃO n° 451, de 26 de fevereiro de 2015 – Dispõe sobre o estágio curricular obrigatório em Terapia Ocupacional.</a:t>
            </a:r>
          </a:p>
          <a:p>
            <a:r>
              <a:rPr lang="pt-BR" dirty="0"/>
              <a:t>COFFITO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Resolução nº 415, de 19 de maio de 2012 - Dispõe sobre a obrigatoriedade do registro em prontuário pelo terapeuta ocupacional, da guarda e do seu descarte e dá outras providências.</a:t>
            </a:r>
          </a:p>
          <a:p>
            <a:r>
              <a:rPr lang="pt-BR" dirty="0"/>
              <a:t>COFFITO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RESOLUÇÃO Nº425, DE 08 DE JULHO DE 2013 – Estabelece o Código de Ética e Deontologia da Terapia Ocupacional</a:t>
            </a:r>
          </a:p>
        </p:txBody>
      </p:sp>
    </p:spTree>
    <p:extLst>
      <p:ext uri="{BB962C8B-B14F-4D97-AF65-F5344CB8AC3E}">
        <p14:creationId xmlns:p14="http://schemas.microsoft.com/office/powerpoint/2010/main" val="62724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562AB96-C676-44A4-AF9E-29B299B1F986}"/>
              </a:ext>
            </a:extLst>
          </p:cNvPr>
          <p:cNvSpPr/>
          <p:nvPr/>
        </p:nvSpPr>
        <p:spPr>
          <a:xfrm>
            <a:off x="528637" y="217557"/>
            <a:ext cx="5408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Crachá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5848FC5-509A-419F-B438-C0309E30C302}"/>
              </a:ext>
            </a:extLst>
          </p:cNvPr>
          <p:cNvSpPr txBox="1"/>
          <p:nvPr/>
        </p:nvSpPr>
        <p:spPr>
          <a:xfrm>
            <a:off x="1822357" y="4935926"/>
            <a:ext cx="88388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COFFITO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RESOLUÇÃO n° 451, de 26 de fevereiro de 2015 – Dispõe sobre o estágio curricular obrigatório em Terapia Ocupacional. </a:t>
            </a:r>
          </a:p>
          <a:p>
            <a:r>
              <a:rPr lang="pt-BR" sz="1600" dirty="0"/>
              <a:t>Art. 10. O estagiário, em todos os campos de atuação da Terapia Ocupacional, deverá estar devidamente identificado por meio de crachá, de porte obrigatório, e fornecido pela IES quando não houver crachá oficial cedido pela concedente.</a:t>
            </a:r>
          </a:p>
          <a:p>
            <a:r>
              <a:rPr lang="pt-BR" sz="1600" b="1" dirty="0"/>
              <a:t>OBS.: Modelo disponível no site da coordenação do curso.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2F8B828-53A8-A40B-9BDD-E8D61095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86" y="1038086"/>
            <a:ext cx="7299026" cy="3661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Imagem 404">
            <a:extLst>
              <a:ext uri="{FF2B5EF4-FFF2-40B4-BE49-F238E27FC236}">
                <a16:creationId xmlns:a16="http://schemas.microsoft.com/office/drawing/2014/main" id="{2893DA05-7A6E-1F84-A816-8184296F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1AF3C496-8082-1A4C-8F50-546B6417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7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8476F2-D338-49C2-8DD9-F0D9D9A17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/>
              <a:t>O CREFITO-1 VAI NOS CAMPOS DE ESTÁGIO E FAZ TODAS ESTAS EXIGÊNCIAS</a:t>
            </a:r>
          </a:p>
        </p:txBody>
      </p:sp>
      <p:pic>
        <p:nvPicPr>
          <p:cNvPr id="5" name="Imagem 4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506728E2-7279-4EA6-9F92-0330F42CB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9911" r="2961" b="9911"/>
          <a:stretch/>
        </p:blipFill>
        <p:spPr>
          <a:xfrm>
            <a:off x="2805811" y="3429000"/>
            <a:ext cx="6580377" cy="31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2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37B6E63-8062-47E5-A609-2FEEFB97F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01" y="512668"/>
            <a:ext cx="10002449" cy="570186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C009DD5-3898-4130-87B0-F49271820EAA}"/>
              </a:ext>
            </a:extLst>
          </p:cNvPr>
          <p:cNvSpPr/>
          <p:nvPr/>
        </p:nvSpPr>
        <p:spPr>
          <a:xfrm>
            <a:off x="3164415" y="2914408"/>
            <a:ext cx="4217046" cy="35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78A0914-58D1-456B-A95B-7137F77EB19D}"/>
              </a:ext>
            </a:extLst>
          </p:cNvPr>
          <p:cNvSpPr/>
          <p:nvPr/>
        </p:nvSpPr>
        <p:spPr>
          <a:xfrm>
            <a:off x="5159216" y="3262018"/>
            <a:ext cx="2103018" cy="20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4E835E4-3B71-486C-A051-A55DB1CBFE7E}"/>
              </a:ext>
            </a:extLst>
          </p:cNvPr>
          <p:cNvSpPr/>
          <p:nvPr/>
        </p:nvSpPr>
        <p:spPr>
          <a:xfrm>
            <a:off x="9336376" y="2711243"/>
            <a:ext cx="1051508" cy="20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08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4C1FE3B-500C-45F1-B2CB-F318AD5B5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19749"/>
            <a:ext cx="10905066" cy="54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5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E0FC4-5E9E-47B0-9BD0-FFF8D6BF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Estágio Curricular Obrigatório em Terapia Ocupacional I e II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26D92882-383F-47E2-B231-C7A852114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828165"/>
              </p:ext>
            </p:extLst>
          </p:nvPr>
        </p:nvGraphicFramePr>
        <p:xfrm>
          <a:off x="838200" y="2000733"/>
          <a:ext cx="10810461" cy="485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11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73BA7E1-0AAA-4E11-9B93-7FF9EF21A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6" t="26270" r="24674" b="10898"/>
          <a:stretch/>
        </p:blipFill>
        <p:spPr>
          <a:xfrm>
            <a:off x="1709530" y="903242"/>
            <a:ext cx="7686261" cy="52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7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F783B-6E0E-4D8A-9CEA-4A95B7A3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Frequência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CE8B7B-DEFE-4055-B486-F4E620222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Carga horária total do estágio conforme o projeto pedagógico do curso = </a:t>
            </a:r>
            <a:r>
              <a:rPr lang="pt-BR" sz="3900" dirty="0"/>
              <a:t>360 horas</a:t>
            </a:r>
            <a:r>
              <a:rPr lang="pt-BR" dirty="0"/>
              <a:t>, </a:t>
            </a:r>
            <a:r>
              <a:rPr lang="pt-BR" sz="5200" b="1" dirty="0"/>
              <a:t>mínimo</a:t>
            </a:r>
            <a:r>
              <a:rPr lang="pt-BR" dirty="0"/>
              <a:t>.</a:t>
            </a:r>
          </a:p>
          <a:p>
            <a:r>
              <a:rPr lang="pt-BR" dirty="0"/>
              <a:t>Tenho direito a faltar? Lógico, todo mundo tem, imprevistos acontecem </a:t>
            </a:r>
            <a:r>
              <a:rPr lang="pt-BR" dirty="0">
                <a:sym typeface="Wingdings" panose="05000000000000000000" pitchFamily="2" charset="2"/>
              </a:rPr>
              <a:t> porém como em todo TRABALHO e ENSINO EM SERVIÇO  </a:t>
            </a:r>
            <a:r>
              <a:rPr lang="pt-BR" b="1" dirty="0">
                <a:sym typeface="Wingdings" panose="05000000000000000000" pitchFamily="2" charset="2"/>
              </a:rPr>
              <a:t>REPOSIÇÃO</a:t>
            </a:r>
          </a:p>
          <a:p>
            <a:r>
              <a:rPr lang="pt-BR" dirty="0"/>
              <a:t>“Ah, mas eu tenho direito a 25% de falta </a:t>
            </a:r>
            <a:r>
              <a:rPr lang="pt-BR" dirty="0">
                <a:sym typeface="Wingdings" panose="05000000000000000000" pitchFamily="2" charset="2"/>
              </a:rPr>
              <a:t> ok, repor.”</a:t>
            </a:r>
          </a:p>
          <a:p>
            <a:r>
              <a:rPr lang="pt-BR" dirty="0">
                <a:sym typeface="Wingdings" panose="05000000000000000000" pitchFamily="2" charset="2"/>
              </a:rPr>
              <a:t>“Ah, mas foi falta na supervisão  ok, verificar com a supervisora como repor”</a:t>
            </a:r>
          </a:p>
          <a:p>
            <a:pPr marL="0" indent="0" algn="ctr">
              <a:buNone/>
            </a:pPr>
            <a:r>
              <a:rPr lang="pt-BR" sz="3500" dirty="0">
                <a:highlight>
                  <a:srgbClr val="FFFF00"/>
                </a:highlight>
                <a:sym typeface="Wingdings" panose="05000000000000000000" pitchFamily="2" charset="2"/>
              </a:rPr>
              <a:t>360 HORAS</a:t>
            </a:r>
          </a:p>
          <a:p>
            <a:r>
              <a:rPr lang="pt-BR" dirty="0">
                <a:solidFill>
                  <a:srgbClr val="FF0000"/>
                </a:solidFill>
                <a:sym typeface="Wingdings" panose="05000000000000000000" pitchFamily="2" charset="2"/>
              </a:rPr>
              <a:t>DICA PARA O ESTÁGIÁRIO  CONTE SEMALMENTE QUANTAS HORAS VOCÊ FEZ. SE FALTOU, SE PROGRAME PARA PAGAR AS HORAS NA SEMANA SEGUINTE, OU DENTRO DAQUELE MÊS.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691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D27EA-A947-4B5F-91E5-10FB1654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Relatório de estágio específico do curso de 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1ED30B-77C0-4FC9-85B0-0BB57F4E9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548"/>
            <a:ext cx="10515600" cy="4465982"/>
          </a:xfrm>
        </p:spPr>
        <p:txBody>
          <a:bodyPr>
            <a:normAutofit/>
          </a:bodyPr>
          <a:lstStyle/>
          <a:p>
            <a:r>
              <a:rPr lang="pt-BR" dirty="0"/>
              <a:t>A UFPB têm um relatório parcial e relatório final de estágio BÁSICOS.</a:t>
            </a:r>
          </a:p>
          <a:p>
            <a:r>
              <a:rPr lang="pt-BR" b="1" dirty="0">
                <a:solidFill>
                  <a:srgbClr val="FF0000"/>
                </a:solidFill>
              </a:rPr>
              <a:t>No curso de Terapia Ocupacional a(o) estagiária(o) tem </a:t>
            </a:r>
            <a:r>
              <a:rPr lang="pt-BR" b="1" u="sng" dirty="0">
                <a:solidFill>
                  <a:srgbClr val="FF0000"/>
                </a:solidFill>
              </a:rPr>
              <a:t>um Relatório</a:t>
            </a:r>
            <a:r>
              <a:rPr lang="pt-BR" b="1" dirty="0">
                <a:solidFill>
                  <a:srgbClr val="FF0000"/>
                </a:solidFill>
              </a:rPr>
              <a:t> FINAL Específico.</a:t>
            </a:r>
          </a:p>
          <a:p>
            <a:r>
              <a:rPr lang="pt-BR" dirty="0"/>
              <a:t>Lembre-se deste relatório e o prepare com antecedência!</a:t>
            </a:r>
          </a:p>
          <a:p>
            <a:r>
              <a:rPr lang="pt-BR" dirty="0"/>
              <a:t>O </a:t>
            </a:r>
            <a:r>
              <a:rPr lang="pt-BR" b="1" dirty="0"/>
              <a:t>relatório Final especifico </a:t>
            </a:r>
            <a:r>
              <a:rPr lang="pt-BR" dirty="0"/>
              <a:t>do curso de terapia ocupacional </a:t>
            </a:r>
            <a:r>
              <a:rPr lang="pt-BR" b="1" dirty="0"/>
              <a:t>abre para o preenchimento no SIGAA do estagiário </a:t>
            </a:r>
            <a:r>
              <a:rPr lang="pt-BR" dirty="0"/>
              <a:t>– menu Estágio – </a:t>
            </a:r>
            <a:r>
              <a:rPr lang="pt-BR" b="1" u="sng" dirty="0">
                <a:solidFill>
                  <a:srgbClr val="FF0000"/>
                </a:solidFill>
              </a:rPr>
              <a:t>após o término do estágio!</a:t>
            </a:r>
          </a:p>
          <a:p>
            <a:r>
              <a:rPr lang="pt-BR" dirty="0"/>
              <a:t>Deve ser preenchido para que o estágio possa mudar o </a:t>
            </a:r>
            <a:r>
              <a:rPr lang="pt-BR" i="1" dirty="0"/>
              <a:t>status</a:t>
            </a:r>
            <a:r>
              <a:rPr lang="pt-BR" dirty="0"/>
              <a:t> para  CONCLUÍDO e você poder concluir sua CH.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18361E-2285-4AE8-8E97-7F2501A1A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483" y="2699887"/>
            <a:ext cx="579486" cy="5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15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B107E24-838F-4BF2-9BA8-A5E537BE0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43" b="24359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E1259-2DB8-4CE7-9BCD-62004314A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000" dirty="0">
                <a:solidFill>
                  <a:srgbClr val="000000"/>
                </a:solidFill>
              </a:rPr>
              <a:t>Obrigada! Desejamos a todos um excelente período de estágio!</a:t>
            </a:r>
          </a:p>
        </p:txBody>
      </p:sp>
    </p:spTree>
    <p:extLst>
      <p:ext uri="{BB962C8B-B14F-4D97-AF65-F5344CB8AC3E}">
        <p14:creationId xmlns:p14="http://schemas.microsoft.com/office/powerpoint/2010/main" val="333180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462088"/>
          </a:xfrm>
        </p:spPr>
        <p:txBody>
          <a:bodyPr>
            <a:normAutofit fontScale="90000"/>
          </a:bodyPr>
          <a:lstStyle/>
          <a:p>
            <a:pPr lvl="0"/>
            <a:br>
              <a:rPr lang="pt-BR" dirty="0"/>
            </a:br>
            <a:r>
              <a:rPr lang="pt-BR" dirty="0"/>
              <a:t>Coordenação Geral de Estágio - CGE Reitoria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739759" cy="4351338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sz="2600" dirty="0"/>
              <a:t>Responsável por </a:t>
            </a:r>
            <a:r>
              <a:rPr lang="pt-BR" sz="2600" b="1" dirty="0"/>
              <a:t>planejar e executar a política institucional </a:t>
            </a:r>
            <a:r>
              <a:rPr lang="pt-BR" sz="2600" dirty="0"/>
              <a:t>de estágios.</a:t>
            </a:r>
          </a:p>
          <a:p>
            <a:r>
              <a:rPr lang="pt-BR" sz="2600" dirty="0"/>
              <a:t>Faz parte da </a:t>
            </a:r>
            <a:r>
              <a:rPr lang="pt-BR" sz="2600" dirty="0" err="1"/>
              <a:t>Pró-reitoria</a:t>
            </a:r>
            <a:r>
              <a:rPr lang="pt-BR" sz="2600" dirty="0"/>
              <a:t> de Graduação da UFPB</a:t>
            </a:r>
          </a:p>
          <a:p>
            <a:r>
              <a:rPr lang="pt-BR" sz="2600" dirty="0"/>
              <a:t>Cuida dos estágios no âmbito da UFPB</a:t>
            </a:r>
          </a:p>
          <a:p>
            <a:r>
              <a:rPr lang="pt-BR" sz="2600" dirty="0"/>
              <a:t>Faz a pactuação do estágio entre INSTITUIÇÕES – nível institucional.</a:t>
            </a:r>
          </a:p>
          <a:p>
            <a:r>
              <a:rPr lang="pt-BR" sz="2600" dirty="0"/>
              <a:t>Dúvidas: </a:t>
            </a:r>
            <a:r>
              <a:rPr lang="pt-BR" sz="2600" dirty="0">
                <a:hlinkClick r:id="rId2"/>
              </a:rPr>
              <a:t>http://www.prg.ufpb.br/prg/cem/menu-cem/estagio-1/formularios</a:t>
            </a:r>
            <a:endParaRPr lang="pt-BR" sz="2600" dirty="0"/>
          </a:p>
          <a:p>
            <a:endParaRPr lang="pt-BR" sz="2600" dirty="0"/>
          </a:p>
          <a:p>
            <a:endParaRPr lang="pt-BR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15224" r="12102" b="3930"/>
          <a:stretch/>
        </p:blipFill>
        <p:spPr bwMode="auto">
          <a:xfrm>
            <a:off x="7741332" y="2501462"/>
            <a:ext cx="4177400" cy="302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5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68C8B-3605-4B37-8C58-68F97429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1" y="169039"/>
            <a:ext cx="7474172" cy="1325563"/>
          </a:xfrm>
        </p:spPr>
        <p:txBody>
          <a:bodyPr>
            <a:normAutofit fontScale="90000"/>
          </a:bodyPr>
          <a:lstStyle/>
          <a:p>
            <a:br>
              <a:rPr lang="pt-BR" sz="2800" dirty="0"/>
            </a:br>
            <a:r>
              <a:rPr lang="pt-BR" dirty="0"/>
              <a:t>Coordenação de Estágio do curso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940363-23B8-4DF0-A7D7-9115557E3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49" y="1587367"/>
            <a:ext cx="8920717" cy="5008829"/>
          </a:xfrm>
        </p:spPr>
        <p:txBody>
          <a:bodyPr anchor="ctr">
            <a:normAutofit/>
          </a:bodyPr>
          <a:lstStyle/>
          <a:p>
            <a:r>
              <a:rPr lang="pt-BR" sz="2400" dirty="0"/>
              <a:t>Formada por duas pessoas – docentes e/ou técnicos – que podem se disponibilizar e/ou serem indicadas pelo colegiado departamental com aval do colegiado do curso para assumir a gestão dos estágios do curso por um </a:t>
            </a:r>
            <a:r>
              <a:rPr lang="pt-BR" sz="2400" b="1" dirty="0"/>
              <a:t>período de 02 anos</a:t>
            </a:r>
            <a:r>
              <a:rPr lang="pt-BR" sz="2400" dirty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b="1" dirty="0"/>
              <a:t>Responsável pela pactuação dos campos e vagas </a:t>
            </a:r>
            <a:r>
              <a:rPr lang="pt-BR" sz="2400" dirty="0"/>
              <a:t>de estágio do curso (literalmente “</a:t>
            </a:r>
            <a:r>
              <a:rPr lang="pt-BR" sz="2400" b="1" dirty="0"/>
              <a:t>bate na porta</a:t>
            </a:r>
            <a:r>
              <a:rPr lang="pt-BR" sz="2400" dirty="0"/>
              <a:t>” dos campos profissionais que têm terapeutas ocupacionais formados há pelo menos um ano para que possam ser pactuadas junto a ela/ele e ao serviço o estágio em TO).</a:t>
            </a:r>
          </a:p>
          <a:p>
            <a:endParaRPr lang="pt-BR" sz="2400" dirty="0"/>
          </a:p>
          <a:p>
            <a:r>
              <a:rPr lang="pt-BR" sz="2400" dirty="0"/>
              <a:t>Responsável pela facilitação da divisão dos estágios do sétimo e oitavo período do curso a cada período letivo.</a:t>
            </a:r>
          </a:p>
          <a:p>
            <a:pPr marL="0" indent="0">
              <a:buNone/>
            </a:pPr>
            <a:endParaRPr lang="pt-BR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C3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AA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AB352D-DB9D-401C-907F-039335E4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8" b="152"/>
          <a:stretch/>
        </p:blipFill>
        <p:spPr>
          <a:xfrm>
            <a:off x="9054666" y="2519275"/>
            <a:ext cx="1822376" cy="181945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5274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AF070-BA4A-4E85-8632-3F78B914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7" y="311214"/>
            <a:ext cx="5127031" cy="1676603"/>
          </a:xfrm>
        </p:spPr>
        <p:txBody>
          <a:bodyPr>
            <a:normAutofit/>
          </a:bodyPr>
          <a:lstStyle/>
          <a:p>
            <a:r>
              <a:rPr lang="pt-BR" dirty="0"/>
              <a:t>Coordenação de Estágio do curso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623478-24A9-43A6-8FA6-D445A4C2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02" y="2418412"/>
            <a:ext cx="5441683" cy="391795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Docentes na gestão da coordenação de estágio mantém normalmente suas atividades de ensino, pesquisa e extensão – não tem carga horária menor – ou seja</a:t>
            </a:r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dirty="0"/>
              <a:t> </a:t>
            </a:r>
          </a:p>
          <a:p>
            <a:pPr marL="0" indent="0" algn="ctr">
              <a:buNone/>
            </a:pPr>
            <a:r>
              <a:rPr lang="pt-BR" dirty="0"/>
              <a:t>PACIÊNCIA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44E9CB-39FB-432B-87E9-BAC8DAD6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" r="851" b="3"/>
          <a:stretch/>
        </p:blipFill>
        <p:spPr>
          <a:xfrm>
            <a:off x="6545181" y="640083"/>
            <a:ext cx="5007155" cy="5113604"/>
          </a:xfrm>
          <a:prstGeom prst="rect">
            <a:avLst/>
          </a:prstGeom>
          <a:effectLst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C1EFAC3-C52B-4A76-9A0C-0C5C1A6B6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5911">
            <a:off x="9627349" y="5318910"/>
            <a:ext cx="2282579" cy="869554"/>
          </a:xfrm>
          <a:prstGeom prst="rect">
            <a:avLst/>
          </a:prstGeom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45D06C1C-E0D6-42A0-95B0-3721713E5314}"/>
              </a:ext>
            </a:extLst>
          </p:cNvPr>
          <p:cNvSpPr/>
          <p:nvPr/>
        </p:nvSpPr>
        <p:spPr>
          <a:xfrm>
            <a:off x="2674376" y="4582358"/>
            <a:ext cx="1076134" cy="811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71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62884-5E1A-4548-B093-EAB5C49D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325368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/>
              <a:t>Coordenação de Estágio do curso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56862E-5410-4E89-8D4E-FF1EDCDD1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Responsável pela ativação dos estágios – acompanhamento da documentação Termo de Compromisso do Estágio</a:t>
            </a:r>
          </a:p>
          <a:p>
            <a:r>
              <a:rPr lang="pt-BR" dirty="0"/>
              <a:t>Responsável pela </a:t>
            </a:r>
            <a:r>
              <a:rPr lang="pt-BR" b="1" dirty="0"/>
              <a:t>validação</a:t>
            </a:r>
            <a:r>
              <a:rPr lang="pt-BR" dirty="0"/>
              <a:t> dos relatórios finais do estágio no SIGAA.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NÃO</a:t>
            </a:r>
            <a:r>
              <a:rPr lang="pt-BR" dirty="0">
                <a:solidFill>
                  <a:srgbClr val="FF0000"/>
                </a:solidFill>
              </a:rPr>
              <a:t> É RESPONSÁVEL POR ANALISAR FREQUÊNCIA E NOTA.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802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74C176-1E0C-43BE-B361-13E06082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chemeClr val="accent1"/>
                </a:solidFill>
              </a:rPr>
              <a:t>Supervisora Docente</a:t>
            </a:r>
            <a:br>
              <a:rPr lang="pt-BR" dirty="0">
                <a:solidFill>
                  <a:schemeClr val="accent1"/>
                </a:solidFill>
              </a:rPr>
            </a:b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264070-E4E2-4772-9C12-446127D7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2400" dirty="0"/>
              <a:t>Organizar o plano de ensino e cronograma de supervisão de estágio </a:t>
            </a:r>
            <a:r>
              <a:rPr lang="pt-BR" sz="2400" dirty="0">
                <a:sym typeface="Wingdings" panose="05000000000000000000" pitchFamily="2" charset="2"/>
              </a:rPr>
              <a:t> </a:t>
            </a:r>
            <a:r>
              <a:rPr lang="pt-BR" sz="2400" dirty="0"/>
              <a:t>postar na turma virtual do SIGAA.</a:t>
            </a:r>
          </a:p>
          <a:p>
            <a:r>
              <a:rPr lang="pt-BR" sz="2400" dirty="0"/>
              <a:t>Responsável por verificar junto a (ao)estagiária (o) e preceptor (a) a frequência ao campo de estágio através da ficha de frequência que deve ser entregue ao final de cada mês para computar no SIGAA.</a:t>
            </a:r>
          </a:p>
          <a:p>
            <a:r>
              <a:rPr lang="pt-BR" sz="2400" b="1" dirty="0"/>
              <a:t>Recebe as avaliações parciais e finais enviadas pelas preceptoras via e-mail ou entregue via estagiária (o)</a:t>
            </a:r>
          </a:p>
          <a:p>
            <a:r>
              <a:rPr lang="pt-BR" sz="2400" dirty="0"/>
              <a:t>As notas são dadas tanto pelas preceptoras quanto pelas supervisoras docentes.</a:t>
            </a:r>
          </a:p>
        </p:txBody>
      </p:sp>
    </p:spTree>
    <p:extLst>
      <p:ext uri="{BB962C8B-B14F-4D97-AF65-F5344CB8AC3E}">
        <p14:creationId xmlns:p14="http://schemas.microsoft.com/office/powerpoint/2010/main" val="225685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E8C6D-57C6-4E31-944D-4DB9CF6E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Supervisoras docentes para 2022.2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5EC88F-8A98-4724-8267-C4A4F4B48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0261"/>
            <a:ext cx="10651435" cy="4586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600" b="1" dirty="0"/>
          </a:p>
          <a:p>
            <a:pPr marL="0" indent="0" algn="ctr">
              <a:buNone/>
            </a:pPr>
            <a:r>
              <a:rPr lang="pt-BR" sz="2600" b="1" dirty="0"/>
              <a:t>P7 – </a:t>
            </a:r>
            <a:r>
              <a:rPr lang="pt-BR" sz="2600" b="1" dirty="0" err="1"/>
              <a:t>Maríla</a:t>
            </a:r>
            <a:r>
              <a:rPr lang="pt-BR" sz="2600" b="1" dirty="0"/>
              <a:t> Meyer </a:t>
            </a:r>
            <a:r>
              <a:rPr lang="pt-BR" sz="2600" b="1" dirty="0" err="1"/>
              <a:t>Bregalda</a:t>
            </a:r>
            <a:endParaRPr lang="pt-BR" sz="2600" b="1" dirty="0"/>
          </a:p>
          <a:p>
            <a:pPr marL="0" indent="0" algn="ctr">
              <a:buNone/>
            </a:pPr>
            <a:endParaRPr lang="pt-BR" sz="2600" dirty="0"/>
          </a:p>
          <a:p>
            <a:pPr marL="0" indent="0" algn="ctr">
              <a:buNone/>
            </a:pPr>
            <a:endParaRPr lang="pt-BR" sz="2600" dirty="0"/>
          </a:p>
          <a:p>
            <a:pPr marL="0" indent="0" algn="ctr">
              <a:buNone/>
            </a:pPr>
            <a:r>
              <a:rPr lang="pt-BR" sz="2400" b="1" dirty="0"/>
              <a:t>P8 – Amanda Maria Pereira</a:t>
            </a:r>
            <a:endParaRPr lang="pt-BR" sz="2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39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96FE1-E88A-481A-BB10-4F653AA2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Preceptoria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17A696-1520-43AF-942F-81A5911A3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3345" cy="4351338"/>
          </a:xfrm>
        </p:spPr>
        <p:txBody>
          <a:bodyPr/>
          <a:lstStyle/>
          <a:p>
            <a:pPr algn="just"/>
            <a:r>
              <a:rPr lang="pt-BR" dirty="0"/>
              <a:t>Profissional </a:t>
            </a:r>
            <a:r>
              <a:rPr lang="pt-BR" u="sng" dirty="0"/>
              <a:t>terapeuta ocupacional</a:t>
            </a:r>
            <a:r>
              <a:rPr lang="pt-BR" dirty="0"/>
              <a:t> pertencente à unidade concedente do estágio.</a:t>
            </a:r>
          </a:p>
          <a:p>
            <a:pPr algn="just"/>
            <a:r>
              <a:rPr lang="pt-BR" dirty="0"/>
              <a:t>Habilitado</a:t>
            </a:r>
          </a:p>
          <a:p>
            <a:pPr algn="just"/>
            <a:r>
              <a:rPr lang="pt-BR" dirty="0"/>
              <a:t>Responsável pelo: planejamento, orientação, acompanhamento e avaliação do estagiário  e acompanhamento da frequência, no local de desenvolvimento das atividades de estágio. </a:t>
            </a:r>
          </a:p>
          <a:p>
            <a:pPr algn="just"/>
            <a:r>
              <a:rPr lang="pt-BR" dirty="0"/>
              <a:t>Formador!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45" y="3935304"/>
            <a:ext cx="2457762" cy="232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561505" y="6262179"/>
            <a:ext cx="3394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http://www.eeffto.ufmg.br/ideia/wp-content/uploads/2018/02/LAIS-Sapato-com-ajuda.jpg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44" y="1877904"/>
            <a:ext cx="2457761" cy="1941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30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1161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Estágio Curricular Obrigatório em Terapia Ocupacional: o que você precisa saber</vt:lpstr>
      <vt:lpstr>Estágio Curricular Obrigatório em Terapia Ocupacional I e II</vt:lpstr>
      <vt:lpstr> Coordenação Geral de Estágio - CGE Reitoria </vt:lpstr>
      <vt:lpstr> Coordenação de Estágio do curso </vt:lpstr>
      <vt:lpstr>Coordenação de Estágio do curso</vt:lpstr>
      <vt:lpstr>Coordenação de Estágio do curso</vt:lpstr>
      <vt:lpstr>Supervisora Docente </vt:lpstr>
      <vt:lpstr>Supervisoras docentes para 2022.2</vt:lpstr>
      <vt:lpstr>Preceptoria </vt:lpstr>
      <vt:lpstr>Estagiárias (os) </vt:lpstr>
      <vt:lpstr>Estágio P7 – Estágio Supervisionado I  </vt:lpstr>
      <vt:lpstr>Estágio P8 – Estágio Supervisionado II </vt:lpstr>
      <vt:lpstr>Observação sobre procedimentos no SIGAA</vt:lpstr>
      <vt:lpstr>Observação sobre procedimentos no SIGAA</vt:lpstr>
      <vt:lpstr>Anexos – É seu dever ler!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Frequência</vt:lpstr>
      <vt:lpstr>Relatório de estágio específico do curso de TO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Estágio Curricular Obrigatório em Terapia Ocupacional: o que você precisa saber</dc:title>
  <dc:creator>Clarice Ribeiro</dc:creator>
  <cp:lastModifiedBy>Natalia Santos</cp:lastModifiedBy>
  <cp:revision>11</cp:revision>
  <dcterms:created xsi:type="dcterms:W3CDTF">2019-10-13T15:58:23Z</dcterms:created>
  <dcterms:modified xsi:type="dcterms:W3CDTF">2023-02-27T15:21:21Z</dcterms:modified>
</cp:coreProperties>
</file>