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6"/>
  </p:notesMasterIdLst>
  <p:sldIdLst>
    <p:sldId id="258" r:id="rId2"/>
    <p:sldId id="317" r:id="rId3"/>
    <p:sldId id="318" r:id="rId4"/>
    <p:sldId id="319" r:id="rId5"/>
    <p:sldId id="320" r:id="rId6"/>
    <p:sldId id="322" r:id="rId7"/>
    <p:sldId id="321" r:id="rId8"/>
    <p:sldId id="325" r:id="rId9"/>
    <p:sldId id="272" r:id="rId10"/>
    <p:sldId id="316" r:id="rId11"/>
    <p:sldId id="323" r:id="rId12"/>
    <p:sldId id="324" r:id="rId13"/>
    <p:sldId id="299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C504F-CE02-4A88-A08E-F3F7EB3DDCF7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6645C-6367-4A6F-88CA-1884EE594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5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6645C-6367-4A6F-88CA-1884EE59438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21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20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08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135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32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47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050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3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845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67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26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2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38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dilemasdavidaacademica.blogspot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ecurity.ufpb.br/cce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xmlns="" id="{44FC10B2-BCD5-46E2-A2E0-F714BE70C5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1346946"/>
            <a:ext cx="7667244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xmlns="" id="{92C2962D-5AA6-4EB0-9A2C-F385BF76A2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4299696"/>
            <a:ext cx="7667244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xmlns="" id="{5196A65C-A88E-4E6C-9882-A77D52FCE4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1484779"/>
            <a:ext cx="7667244" cy="2743200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xmlns="" id="{9D656BC9-D198-47EB-BF65-7B922CED41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44" name="Oval 143">
              <a:extLst>
                <a:ext uri="{FF2B5EF4-FFF2-40B4-BE49-F238E27FC236}">
                  <a16:creationId xmlns:a16="http://schemas.microsoft.com/office/drawing/2014/main" xmlns="" id="{9C92DB27-596D-48D1-BB72-94081C9C1E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xmlns="" id="{9AF33BFF-A87A-4022-BFF0-6C6E10173D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47" name="Rectangle 146">
            <a:extLst>
              <a:ext uri="{FF2B5EF4-FFF2-40B4-BE49-F238E27FC236}">
                <a16:creationId xmlns:a16="http://schemas.microsoft.com/office/drawing/2014/main" xmlns="" id="{5C28659E-412C-4600-B45E-BAE370BC24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www.ufpb.br/sites/default/files/brasao_estili_3.JPG"/>
          <p:cNvPicPr>
            <a:picLocks noChangeAspect="1" noChangeArrowheads="1"/>
          </p:cNvPicPr>
          <p:nvPr/>
        </p:nvPicPr>
        <p:blipFill rotWithShape="1">
          <a:blip r:embed="rId7"/>
          <a:srcRect r="7333"/>
          <a:stretch/>
        </p:blipFill>
        <p:spPr bwMode="auto">
          <a:xfrm>
            <a:off x="20" y="10"/>
            <a:ext cx="9143980" cy="6857989"/>
          </a:xfrm>
          <a:prstGeom prst="rect">
            <a:avLst/>
          </a:prstGeom>
          <a:noFill/>
        </p:spPr>
      </p:pic>
      <p:sp>
        <p:nvSpPr>
          <p:cNvPr id="149" name="Rectangle 148">
            <a:extLst>
              <a:ext uri="{FF2B5EF4-FFF2-40B4-BE49-F238E27FC236}">
                <a16:creationId xmlns:a16="http://schemas.microsoft.com/office/drawing/2014/main" xmlns="" id="{AE95896B-6905-4618-A7DF-DED8A61FBC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xmlns="" id="{7748BD8C-4984-4138-94CA-2DC5F39DC3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blipFill dpi="0" rotWithShape="1">
            <a:blip r:embed="rId8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2649" y="1338475"/>
            <a:ext cx="7475220" cy="303580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7400" kern="1200" cap="all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ENGENHARIA DE ALIMENTOS e a </a:t>
            </a:r>
            <a:r>
              <a:rPr lang="en-US" sz="7400" kern="1200" cap="all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vida</a:t>
            </a:r>
            <a:r>
              <a:rPr lang="en-US" sz="7400" kern="1200" cap="all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400" kern="1200" cap="all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acadêmica</a:t>
            </a:r>
            <a:r>
              <a:rPr lang="en-US" sz="7400" kern="1200" cap="all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NO SISTEMA REMOTO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43608" y="5301208"/>
            <a:ext cx="7475220" cy="1384295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srgbClr val="FFFFFF"/>
                </a:solidFill>
              </a:rPr>
              <a:t>Yuri Montenegro Ishihara, Dr.ª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FFFFFF"/>
                </a:solidFill>
              </a:rPr>
              <a:t>Coordenadora</a:t>
            </a:r>
            <a:r>
              <a:rPr lang="en-US" b="1" dirty="0">
                <a:solidFill>
                  <a:srgbClr val="FFFFFF"/>
                </a:solidFill>
              </a:rPr>
              <a:t> do </a:t>
            </a:r>
            <a:r>
              <a:rPr lang="en-US" b="1" dirty="0" err="1">
                <a:solidFill>
                  <a:srgbClr val="FFFFFF"/>
                </a:solidFill>
              </a:rPr>
              <a:t>Curso</a:t>
            </a:r>
            <a:r>
              <a:rPr lang="en-US" b="1" dirty="0">
                <a:solidFill>
                  <a:srgbClr val="FFFFFF"/>
                </a:solidFill>
              </a:rPr>
              <a:t> de </a:t>
            </a:r>
            <a:r>
              <a:rPr lang="en-US" b="1" dirty="0" err="1">
                <a:solidFill>
                  <a:srgbClr val="FFFFFF"/>
                </a:solidFill>
              </a:rPr>
              <a:t>Engenharia</a:t>
            </a:r>
            <a:r>
              <a:rPr lang="en-US" b="1" dirty="0">
                <a:solidFill>
                  <a:srgbClr val="FFFFFF"/>
                </a:solidFill>
              </a:rPr>
              <a:t> de Alimentos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srgbClr val="FFFFFF"/>
                </a:solidFill>
              </a:rPr>
              <a:t>Prof.ª do </a:t>
            </a:r>
            <a:r>
              <a:rPr lang="en-US" b="1" dirty="0" err="1">
                <a:solidFill>
                  <a:srgbClr val="FFFFFF"/>
                </a:solidFill>
              </a:rPr>
              <a:t>Departamento</a:t>
            </a:r>
            <a:r>
              <a:rPr lang="en-US" b="1" dirty="0">
                <a:solidFill>
                  <a:srgbClr val="FFFFFF"/>
                </a:solidFill>
              </a:rPr>
              <a:t> de </a:t>
            </a:r>
            <a:r>
              <a:rPr lang="en-US" b="1" dirty="0" err="1">
                <a:solidFill>
                  <a:srgbClr val="FFFFFF"/>
                </a:solidFill>
              </a:rPr>
              <a:t>Engenharia</a:t>
            </a:r>
            <a:r>
              <a:rPr lang="en-US" b="1" dirty="0">
                <a:solidFill>
                  <a:srgbClr val="FFFFFF"/>
                </a:solidFill>
              </a:rPr>
              <a:t> de Alimentos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561"/>
    </mc:Choice>
    <mc:Fallback xmlns="">
      <p:transition spd="slow" advTm="3956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3409CC-8CDE-4EE1-B9F8-4D844A328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744" y="188640"/>
            <a:ext cx="7772400" cy="1609344"/>
          </a:xfrm>
        </p:spPr>
        <p:txBody>
          <a:bodyPr/>
          <a:lstStyle/>
          <a:p>
            <a:r>
              <a:rPr lang="pt-BR" dirty="0"/>
              <a:t>Resolução nº 29/2020 do </a:t>
            </a:r>
            <a:r>
              <a:rPr lang="pt-BR" dirty="0" err="1"/>
              <a:t>consepe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50A7595-D8F6-437C-8040-E480F1478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7632" y="1514056"/>
            <a:ext cx="4018384" cy="4824536"/>
          </a:xfrm>
        </p:spPr>
        <p:txBody>
          <a:bodyPr>
            <a:noAutofit/>
          </a:bodyPr>
          <a:lstStyle/>
          <a:p>
            <a:r>
              <a:rPr lang="pt-BR" sz="1800" dirty="0"/>
              <a:t>Matrículas</a:t>
            </a:r>
          </a:p>
          <a:p>
            <a:pPr lvl="1"/>
            <a:r>
              <a:rPr lang="pt-BR" dirty="0"/>
              <a:t>Turmas regulares</a:t>
            </a:r>
          </a:p>
          <a:p>
            <a:pPr lvl="1"/>
            <a:r>
              <a:rPr lang="pt-BR" dirty="0"/>
              <a:t>Turmas  férias</a:t>
            </a:r>
          </a:p>
          <a:p>
            <a:pPr lvl="1"/>
            <a:r>
              <a:rPr lang="pt-BR" dirty="0"/>
              <a:t>Turmas reposição</a:t>
            </a:r>
          </a:p>
          <a:p>
            <a:pPr lvl="1"/>
            <a:r>
              <a:rPr lang="pt-BR" dirty="0"/>
              <a:t>Turmas específicas</a:t>
            </a:r>
          </a:p>
          <a:p>
            <a:pPr marL="274320" lvl="1" indent="0">
              <a:buNone/>
            </a:pPr>
            <a:endParaRPr lang="pt-BR" dirty="0"/>
          </a:p>
          <a:p>
            <a:r>
              <a:rPr lang="pt-BR" sz="1800" dirty="0"/>
              <a:t>Cancelamento de matrículas</a:t>
            </a:r>
          </a:p>
          <a:p>
            <a:pPr marL="439738" indent="-168275">
              <a:buFont typeface="Arial" panose="020B0604020202020204" pitchFamily="34" charset="0"/>
              <a:buChar char="•"/>
            </a:pPr>
            <a:r>
              <a:rPr lang="pt-BR" sz="1800" dirty="0"/>
              <a:t>Abandono (não efetuar matrícula – SEMESTRE REGULAR)</a:t>
            </a:r>
          </a:p>
          <a:p>
            <a:pPr marL="439738" indent="-168275">
              <a:buFont typeface="Arial" panose="020B0604020202020204" pitchFamily="34" charset="0"/>
              <a:buChar char="•"/>
            </a:pPr>
            <a:r>
              <a:rPr lang="pt-BR" sz="1800" dirty="0"/>
              <a:t>Nº excedente de reprovações em disciplinas (4 vezes no mesmo componente – SEMESTRE REGULAR)</a:t>
            </a:r>
          </a:p>
          <a:p>
            <a:pPr marL="271463" indent="0">
              <a:buNone/>
            </a:pPr>
            <a:endParaRPr lang="pt-BR" sz="1800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DE1E1AA-5A26-45E5-B20D-8784E7AC2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64088" y="1514056"/>
            <a:ext cx="3082280" cy="4528544"/>
          </a:xfrm>
        </p:spPr>
        <p:txBody>
          <a:bodyPr>
            <a:normAutofit/>
          </a:bodyPr>
          <a:lstStyle/>
          <a:p>
            <a:r>
              <a:rPr lang="pt-BR" dirty="0"/>
              <a:t>Reposição de provas (direito a 1 por componente por período)</a:t>
            </a:r>
          </a:p>
          <a:p>
            <a:endParaRPr lang="pt-BR" dirty="0"/>
          </a:p>
          <a:p>
            <a:r>
              <a:rPr lang="pt-BR" dirty="0"/>
              <a:t>Exercício domiciliar</a:t>
            </a:r>
          </a:p>
          <a:p>
            <a:endParaRPr lang="pt-BR" dirty="0"/>
          </a:p>
          <a:p>
            <a:r>
              <a:rPr lang="pt-BR" dirty="0"/>
              <a:t>Dilatação do prazo de integralização curricular</a:t>
            </a:r>
          </a:p>
          <a:p>
            <a:r>
              <a:rPr lang="pt-BR" dirty="0"/>
              <a:t>... e muito mais!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20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3907"/>
    </mc:Choice>
    <mc:Fallback xmlns="">
      <p:transition spd="slow" advTm="41390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CA483223-7C53-4249-9D3B-DEAA5B87D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6506"/>
            <a:ext cx="7772400" cy="1609344"/>
          </a:xfrm>
        </p:spPr>
        <p:txBody>
          <a:bodyPr/>
          <a:lstStyle/>
          <a:p>
            <a:r>
              <a:rPr lang="pt-BR" dirty="0"/>
              <a:t>Calendário acadêmico</a:t>
            </a:r>
          </a:p>
        </p:txBody>
      </p:sp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xmlns="" id="{AE6834B6-0C92-43FA-9AAE-A86F78ABBF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4144" y="1107979"/>
            <a:ext cx="5154159" cy="5723515"/>
          </a:xfrm>
        </p:spPr>
      </p:pic>
    </p:spTree>
    <p:extLst>
      <p:ext uri="{BB962C8B-B14F-4D97-AF65-F5344CB8AC3E}">
        <p14:creationId xmlns:p14="http://schemas.microsoft.com/office/powerpoint/2010/main" val="683033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4F124FA-3737-48BB-A7D7-560B49A24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Trancamentos:</a:t>
            </a:r>
          </a:p>
          <a:p>
            <a:endParaRPr lang="pt-BR" dirty="0"/>
          </a:p>
          <a:p>
            <a:r>
              <a:rPr lang="pt-BR" dirty="0"/>
              <a:t>Parcial num mesmo componente até 2 vezes em períodos consecutivos ou não;</a:t>
            </a:r>
          </a:p>
          <a:p>
            <a:r>
              <a:rPr lang="pt-BR" dirty="0"/>
              <a:t>Total até 2 vezes em períodos consecutivos ou não.</a:t>
            </a:r>
          </a:p>
          <a:p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18A88D2E-1F06-4655-A4E4-8C737EDE2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188"/>
            <a:ext cx="7772400" cy="1609725"/>
          </a:xfrm>
        </p:spPr>
        <p:txBody>
          <a:bodyPr/>
          <a:lstStyle/>
          <a:p>
            <a:r>
              <a:rPr lang="pt-BR" dirty="0"/>
              <a:t>Resolução nº 29/2020 do </a:t>
            </a:r>
            <a:r>
              <a:rPr lang="pt-BR" dirty="0" err="1"/>
              <a:t>consepe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5089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7" descr="8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3524250" cy="259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9" descr="park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412875"/>
            <a:ext cx="422910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15218" y="4365104"/>
            <a:ext cx="69135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3200" b="1" dirty="0"/>
              <a:t>SEJA PARTE DO MUNDO DA ENGENHARIA DE ALIMENTOS. </a:t>
            </a:r>
          </a:p>
          <a:p>
            <a:pPr algn="ctr" eaLnBrk="1" hangingPunct="1">
              <a:spcBef>
                <a:spcPct val="50000"/>
              </a:spcBef>
            </a:pPr>
            <a:r>
              <a:rPr lang="pt-BR" altLang="pt-BR" sz="3200" b="1" dirty="0"/>
              <a:t>A UFPB PARABENIZA VOCÊ.</a:t>
            </a:r>
          </a:p>
        </p:txBody>
      </p:sp>
    </p:spTree>
    <p:extLst>
      <p:ext uri="{BB962C8B-B14F-4D97-AF65-F5344CB8AC3E}">
        <p14:creationId xmlns:p14="http://schemas.microsoft.com/office/powerpoint/2010/main" val="330610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884"/>
    </mc:Choice>
    <mc:Fallback xmlns="">
      <p:transition spd="slow" advTm="28884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46962662-AF02-4025-9B05-237E48A026E4}"/>
              </a:ext>
            </a:extLst>
          </p:cNvPr>
          <p:cNvSpPr/>
          <p:nvPr/>
        </p:nvSpPr>
        <p:spPr>
          <a:xfrm>
            <a:off x="683568" y="3284984"/>
            <a:ext cx="79568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pt-BR" sz="2000" b="1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CONTATO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Universidade Federal da Paraíba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Centro de Tecnologia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Coordenação do Curso de Engenharia de Alimentos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Cidade Universitária – Campus I 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 CEP 58.059-900 - João Pessoa/PB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Fone: 083 3216-7081    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 </a:t>
            </a:r>
            <a:r>
              <a:rPr lang="pt-BR" sz="2000" dirty="0" err="1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Email</a:t>
            </a: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: ccea@ct.ufpb.br</a:t>
            </a:r>
            <a:endParaRPr lang="pt-BR" sz="2000" dirty="0">
              <a:latin typeface="Rockwell" panose="02060603020205020403" pitchFamily="18" charset="0"/>
            </a:endParaRPr>
          </a:p>
        </p:txBody>
      </p:sp>
      <p:pic>
        <p:nvPicPr>
          <p:cNvPr id="4" name="Picture 3" descr="Imagem relacionada">
            <a:hlinkClick r:id="rId2"/>
            <a:extLst>
              <a:ext uri="{FF2B5EF4-FFF2-40B4-BE49-F238E27FC236}">
                <a16:creationId xmlns:a16="http://schemas.microsoft.com/office/drawing/2014/main" xmlns="" id="{4110A670-EDF2-42BB-B3FA-D717C36B2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896" y="643467"/>
            <a:ext cx="2479940" cy="236215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30"/>
    </mc:Choice>
    <mc:Fallback xmlns="">
      <p:transition spd="slow" advTm="34430"/>
    </mc:Fallback>
  </mc:AlternateContent>
  <p:extLst>
    <p:ext uri="{3A86A75C-4F4B-4683-9AE1-C65F6400EC91}">
      <p14:laserTraceLst xmlns:p14="http://schemas.microsoft.com/office/powerpoint/2010/main">
        <p14:tracePtLst>
          <p14:tracePt t="17550" x="8796338" y="6848475"/>
          <p14:tracePt t="17568" x="8688388" y="6848475"/>
          <p14:tracePt t="17582" x="8466138" y="6848475"/>
          <p14:tracePt t="17598" x="8062913" y="6823075"/>
          <p14:tracePt t="17615" x="7848600" y="6804025"/>
          <p14:tracePt t="17631" x="7697788" y="6769100"/>
          <p14:tracePt t="17647" x="7589838" y="6724650"/>
          <p14:tracePt t="17663" x="7419975" y="6670675"/>
          <p14:tracePt t="17680" x="7188200" y="6572250"/>
          <p14:tracePt t="17697" x="6894513" y="6446838"/>
          <p14:tracePt t="17714" x="6599238" y="6340475"/>
          <p14:tracePt t="17731" x="6313488" y="6276975"/>
          <p14:tracePt t="17747" x="6072188" y="6232525"/>
          <p14:tracePt t="17764" x="5857875" y="6205538"/>
          <p14:tracePt t="17781" x="5680075" y="6205538"/>
          <p14:tracePt t="17781" x="5589588" y="6205538"/>
          <p14:tracePt t="17798" x="5394325" y="6205538"/>
          <p14:tracePt t="17815" x="5126038" y="6205538"/>
          <p14:tracePt t="17831" x="4714875" y="6259513"/>
          <p14:tracePt t="17848" x="4367213" y="6303963"/>
          <p14:tracePt t="17864" x="4152900" y="6348413"/>
          <p14:tracePt t="17880" x="4000500" y="6394450"/>
          <p14:tracePt t="17897" x="3875088" y="6429375"/>
          <p14:tracePt t="17913" x="3759200" y="6446838"/>
          <p14:tracePt t="17930" x="3697288" y="6446838"/>
          <p14:tracePt t="17947" x="3643313" y="6438900"/>
          <p14:tracePt t="17963" x="3616325" y="6394450"/>
          <p14:tracePt t="17980" x="3608388" y="6323013"/>
          <p14:tracePt t="17997" x="3589338" y="6143625"/>
          <p14:tracePt t="18014" x="3589338" y="6054725"/>
          <p14:tracePt t="18032" x="3589338" y="5983288"/>
          <p14:tracePt t="18049" x="3589338" y="5938838"/>
          <p14:tracePt t="18065" x="3598863" y="5929313"/>
          <p14:tracePt t="18083" x="3616325" y="5929313"/>
          <p14:tracePt t="18149" x="3633788" y="5929313"/>
          <p14:tracePt t="18157" x="3660775" y="5929313"/>
          <p14:tracePt t="18165" x="3714750" y="5919788"/>
          <p14:tracePt t="18180" x="3929063" y="5867400"/>
          <p14:tracePt t="18197" x="4125913" y="5822950"/>
          <p14:tracePt t="18197" x="4170363" y="5803900"/>
          <p14:tracePt t="18214" x="4205288" y="5795963"/>
          <p14:tracePt t="18231" x="4214813" y="5795963"/>
          <p14:tracePt t="18246" x="4214813" y="5786438"/>
          <p14:tracePt t="18374" x="4214813" y="5776913"/>
          <p14:tracePt t="18382" x="4224338" y="5768975"/>
          <p14:tracePt t="18390" x="4232275" y="5759450"/>
          <p14:tracePt t="18400" x="4259263" y="5751513"/>
          <p14:tracePt t="18416" x="4259263" y="5741988"/>
          <p14:tracePt t="18432" x="4276725" y="5741988"/>
          <p14:tracePt t="18450" x="4276725" y="5732463"/>
          <p14:tracePt t="18464" x="4286250" y="5732463"/>
          <p14:tracePt t="18622" x="4295775" y="5732463"/>
          <p14:tracePt t="18638" x="4313238" y="5732463"/>
          <p14:tracePt t="18647" x="4322763" y="5741988"/>
          <p14:tracePt t="18654" x="4348163" y="5741988"/>
          <p14:tracePt t="18665" x="4456113" y="5751513"/>
          <p14:tracePt t="18682" x="4598988" y="5759450"/>
          <p14:tracePt t="18682" x="4670425" y="5759450"/>
          <p14:tracePt t="18702" x="4732338" y="5759450"/>
          <p14:tracePt t="18715" x="4813300" y="5759450"/>
          <p14:tracePt t="18732" x="4848225" y="5759450"/>
          <p14:tracePt t="18749" x="4894263" y="5759450"/>
          <p14:tracePt t="18767" x="4956175" y="5759450"/>
          <p14:tracePt t="18783" x="5045075" y="5759450"/>
          <p14:tracePt t="18799" x="5153025" y="5751513"/>
          <p14:tracePt t="18816" x="5251450" y="5741988"/>
          <p14:tracePt t="18832" x="5367338" y="5741988"/>
          <p14:tracePt t="18850" x="5510213" y="5741988"/>
          <p14:tracePt t="18867" x="5626100" y="5741988"/>
          <p14:tracePt t="18882" x="5786438" y="5705475"/>
          <p14:tracePt t="18898" x="5938838" y="5670550"/>
          <p14:tracePt t="18915" x="6037263" y="5661025"/>
          <p14:tracePt t="18931" x="6089650" y="5661025"/>
          <p14:tracePt t="18947" x="6126163" y="5661025"/>
          <p14:tracePt t="18964" x="6143625" y="5661025"/>
          <p14:tracePt t="18980" x="6161088" y="5661025"/>
          <p14:tracePt t="18998" x="6180138" y="5661025"/>
          <p14:tracePt t="19014" x="6197600" y="5661025"/>
          <p14:tracePt t="19031" x="6205538" y="5661025"/>
          <p14:tracePt t="19047" x="6215063" y="5661025"/>
          <p14:tracePt t="19063" x="6224588" y="5661025"/>
          <p14:tracePt t="19080" x="6232525" y="5661025"/>
          <p14:tracePt t="19097" x="6224588" y="5661025"/>
          <p14:tracePt t="19286" x="6205538" y="5680075"/>
          <p14:tracePt t="19294" x="6180138" y="5688013"/>
          <p14:tracePt t="19302" x="6153150" y="5705475"/>
          <p14:tracePt t="19315" x="6108700" y="5741988"/>
          <p14:tracePt t="19332" x="6054725" y="5768975"/>
          <p14:tracePt t="19349" x="6018213" y="5786438"/>
          <p14:tracePt t="19349" x="6000750" y="5795963"/>
          <p14:tracePt t="19366" x="5983288" y="5813425"/>
          <p14:tracePt t="19366" x="5965825" y="5822950"/>
          <p14:tracePt t="19382" x="5938838" y="5848350"/>
          <p14:tracePt t="19399" x="5919788" y="5857875"/>
          <p14:tracePt t="19416" x="5911850" y="5857875"/>
          <p14:tracePt t="19432" x="5911850" y="5867400"/>
          <p14:tracePt t="19798" x="5919788" y="5875338"/>
          <p14:tracePt t="19807" x="5956300" y="5884863"/>
          <p14:tracePt t="19818" x="6045200" y="5919788"/>
          <p14:tracePt t="19834" x="6134100" y="5956300"/>
          <p14:tracePt t="19852" x="6180138" y="5965825"/>
          <p14:tracePt t="19867" x="6197600" y="5973763"/>
          <p14:tracePt t="19882" x="6205538" y="5983288"/>
          <p14:tracePt t="19898" x="6224588" y="5983288"/>
          <p14:tracePt t="19915" x="6224588" y="5965825"/>
          <p14:tracePt t="20013" x="6224588" y="5929313"/>
          <p14:tracePt t="20021" x="6224588" y="5902325"/>
          <p14:tracePt t="20030" x="6180138" y="5813425"/>
          <p14:tracePt t="20047" x="6108700" y="5724525"/>
          <p14:tracePt t="20064" x="6018213" y="5634038"/>
          <p14:tracePt t="20080" x="5929313" y="5562600"/>
          <p14:tracePt t="20097" x="5822950" y="5518150"/>
          <p14:tracePt t="20113" x="5724525" y="5491163"/>
          <p14:tracePt t="20130" x="5589588" y="5483225"/>
          <p14:tracePt t="20147" x="5394325" y="5483225"/>
          <p14:tracePt t="20163" x="5170488" y="5500688"/>
          <p14:tracePt t="20180" x="4956175" y="5537200"/>
          <p14:tracePt t="20197" x="4679950" y="5554663"/>
          <p14:tracePt t="20215" x="4572000" y="5562600"/>
          <p14:tracePt t="20230" x="4456113" y="5572125"/>
          <p14:tracePt t="20247" x="4375150" y="5581650"/>
          <p14:tracePt t="20265" x="4276725" y="5589588"/>
          <p14:tracePt t="20280" x="4179888" y="5589588"/>
          <p14:tracePt t="20297" x="4081463" y="5589588"/>
          <p14:tracePt t="20314" x="4010025" y="5599113"/>
          <p14:tracePt t="20330" x="3990975" y="5616575"/>
          <p14:tracePt t="20347" x="3983038" y="5626100"/>
          <p14:tracePt t="20364" x="3983038" y="5643563"/>
          <p14:tracePt t="20380" x="3973513" y="5670550"/>
          <p14:tracePt t="20397" x="3965575" y="5705475"/>
          <p14:tracePt t="20397" x="3965575" y="5724525"/>
          <p14:tracePt t="20414" x="4010025" y="5795963"/>
          <p14:tracePt t="20430" x="4098925" y="5884863"/>
          <p14:tracePt t="20447" x="4224338" y="5956300"/>
          <p14:tracePt t="20464" x="4330700" y="6000750"/>
          <p14:tracePt t="20480" x="4465638" y="6037263"/>
          <p14:tracePt t="20497" x="4625975" y="6081713"/>
          <p14:tracePt t="20514" x="4813300" y="6089650"/>
          <p14:tracePt t="20530" x="5037138" y="6089650"/>
          <p14:tracePt t="20547" x="5224463" y="6062663"/>
          <p14:tracePt t="20564" x="5367338" y="6027738"/>
          <p14:tracePt t="20580" x="5500688" y="5973763"/>
          <p14:tracePt t="20597" x="5661025" y="5911850"/>
          <p14:tracePt t="20614" x="5732463" y="5875338"/>
          <p14:tracePt t="20630" x="5751513" y="5848350"/>
          <p14:tracePt t="20647" x="5759450" y="5848350"/>
          <p14:tracePt t="31174" x="5759450" y="5857875"/>
          <p14:tracePt t="32046" x="5759450" y="5884863"/>
          <p14:tracePt t="32054" x="5759450" y="5902325"/>
          <p14:tracePt t="32064" x="5768975" y="5911850"/>
          <p14:tracePt t="32081" x="5776913" y="5867400"/>
          <p14:tracePt t="32214" x="5795963" y="5803900"/>
          <p14:tracePt t="32222" x="5830888" y="5724525"/>
          <p14:tracePt t="32231" x="5983288" y="5554663"/>
          <p14:tracePt t="32247" x="6205538" y="5375275"/>
          <p14:tracePt t="32264" x="6429375" y="5180013"/>
          <p14:tracePt t="32281" x="6626225" y="4803775"/>
          <p14:tracePt t="32297" x="6715125" y="4286250"/>
          <p14:tracePt t="32315" x="6715125" y="3589338"/>
          <p14:tracePt t="32331" x="6589713" y="2857500"/>
          <p14:tracePt t="32348" x="6286500" y="2197100"/>
          <p14:tracePt t="32364" x="6000750" y="1741488"/>
          <p14:tracePt t="32381" x="5491163" y="946150"/>
          <p14:tracePt t="32398" x="5072063" y="276225"/>
          <p14:tracePt t="32415" x="4759325" y="0"/>
          <p14:tracePt t="32431" x="4537075" y="0"/>
          <p14:tracePt t="32448" x="4340225" y="0"/>
          <p14:tracePt t="32464" x="4205288" y="0"/>
          <p14:tracePt t="32481" x="4081463" y="0"/>
          <p14:tracePt t="32498" x="4017963" y="0"/>
          <p14:tracePt t="32514" x="3983038" y="0"/>
          <p14:tracePt t="32531" x="3938588" y="0"/>
          <p14:tracePt t="32548" x="3911600" y="0"/>
          <p14:tracePt t="32564" x="3902075" y="0"/>
          <p14:tracePt t="32580" x="3884613" y="0"/>
          <p14:tracePt t="32580" x="3857625" y="0"/>
          <p14:tracePt t="32598" x="3848100" y="0"/>
          <p14:tracePt t="32615" x="3830638" y="0"/>
          <p14:tracePt t="32631" x="3724275" y="0"/>
          <p14:tracePt t="32648" x="3446463" y="0"/>
          <p14:tracePt t="32664" x="2911475" y="9525"/>
          <p14:tracePt t="32681" x="2322513" y="98425"/>
          <p14:tracePt t="32697" x="1938338" y="133350"/>
          <p14:tracePt t="32714" x="1768475" y="160338"/>
          <p14:tracePt t="32731" x="1697038" y="160338"/>
          <p14:tracePt t="32747" x="1652588" y="160338"/>
          <p14:tracePt t="32764" x="1581150" y="142875"/>
          <p14:tracePt t="32781" x="1500188" y="125413"/>
          <p14:tracePt t="32781" x="1465263" y="125413"/>
          <p14:tracePt t="32798" x="1384300" y="107950"/>
          <p14:tracePt t="32815" x="1231900" y="88900"/>
          <p14:tracePt t="32831" x="839788" y="88900"/>
          <p14:tracePt t="32847" x="98425" y="160338"/>
          <p14:tracePt t="32926" x="9525" y="0"/>
          <p14:tracePt t="33478" x="88900" y="0"/>
          <p14:tracePt t="33486" x="169863" y="0"/>
          <p14:tracePt t="33498" x="241300" y="0"/>
          <p14:tracePt t="33516" x="258763" y="0"/>
          <p14:tracePt t="33531" x="268288" y="0"/>
          <p14:tracePt t="33548" x="268288" y="9525"/>
          <p14:tracePt t="33606" x="268288" y="26988"/>
          <p14:tracePt t="33614" x="268288" y="36513"/>
          <p14:tracePt t="33630" x="268288" y="44450"/>
          <p14:tracePt t="33638" x="268288" y="53975"/>
          <p14:tracePt t="33670" x="258763" y="61913"/>
          <p14:tracePt t="33686" x="250825" y="61913"/>
          <p14:tracePt t="33694" x="231775" y="71438"/>
          <p14:tracePt t="33702" x="214313" y="71438"/>
          <p14:tracePt t="33715" x="187325" y="71438"/>
          <p14:tracePt t="33732" x="169863" y="80963"/>
          <p14:tracePt t="33749" x="152400" y="80963"/>
          <p14:tracePt t="33749" x="142875" y="80963"/>
          <p14:tracePt t="33766" x="98425" y="88900"/>
          <p14:tracePt t="33783" x="44450" y="107950"/>
        </p14:tracePtLst>
      </p14:laserTrace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2BDB80-268B-4685-8827-177C5A9B9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INÍCIO DA VIDA UNIVERSITÁRIA</a:t>
            </a:r>
          </a:p>
        </p:txBody>
      </p:sp>
    </p:spTree>
    <p:extLst>
      <p:ext uri="{BB962C8B-B14F-4D97-AF65-F5344CB8AC3E}">
        <p14:creationId xmlns:p14="http://schemas.microsoft.com/office/powerpoint/2010/main" val="1286569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7714CB5D-A0B1-48EC-8184-9DAC83B8B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1° PASSO: CADASTRO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F3CD6FAA-01B1-44DE-9ADC-6392DC8DB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ENTREGA DE DOCUMENTAÇÃO</a:t>
            </a:r>
          </a:p>
          <a:p>
            <a:r>
              <a:rPr lang="pt-BR" dirty="0"/>
              <a:t>RESPONSABILIDADES: DISCENTES E PRG (SUBCOORDENAÇÃO DE ADMISSÃO)</a:t>
            </a:r>
          </a:p>
          <a:p>
            <a:r>
              <a:rPr lang="pt-BR" dirty="0"/>
              <a:t>NÚMERO DE MATRÍCULA (MEMORIZAR)</a:t>
            </a:r>
          </a:p>
        </p:txBody>
      </p:sp>
    </p:spTree>
    <p:extLst>
      <p:ext uri="{BB962C8B-B14F-4D97-AF65-F5344CB8AC3E}">
        <p14:creationId xmlns:p14="http://schemas.microsoft.com/office/powerpoint/2010/main" val="265859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5C1BB2-9144-4A99-9F92-4B44FF5B2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2° PASSO: ACESSO AO SIGAA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52101D5-9EE7-4183-90C9-E1C4005DA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GERAÇÃO DE SENHA: MEMORIZAR!!!!!!</a:t>
            </a:r>
          </a:p>
          <a:p>
            <a:r>
              <a:rPr lang="pt-BR" dirty="0"/>
              <a:t>ATENÇÃO ÀS NOTIFICAÇÕES</a:t>
            </a:r>
          </a:p>
          <a:p>
            <a:r>
              <a:rPr lang="pt-BR" dirty="0"/>
              <a:t>ATENÇÃO AO CALENDÁRIO ACADÊMICO (SITE DA COORDENAÇÃO OU NO SITE UFPB – PRG)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247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7B1CFB-35C0-4052-914F-63C8BB460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3° PASSO: MATRÍCULAS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8ED747D-F388-411C-BFD2-D3371BD07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2021.1 SERÁ REMOTO;</a:t>
            </a:r>
          </a:p>
          <a:p>
            <a:r>
              <a:rPr lang="pt-BR" dirty="0"/>
              <a:t>MATRÍCULAS </a:t>
            </a:r>
            <a:r>
              <a:rPr lang="pt-BR" dirty="0">
                <a:solidFill>
                  <a:srgbClr val="FF0000"/>
                </a:solidFill>
              </a:rPr>
              <a:t>OPCIONAIS</a:t>
            </a:r>
            <a:r>
              <a:rPr lang="pt-BR" dirty="0"/>
              <a:t> EM SEMESTRE REMOTO;</a:t>
            </a:r>
          </a:p>
          <a:p>
            <a:r>
              <a:rPr lang="pt-BR" dirty="0"/>
              <a:t>NÃO É OBRIGATÓRIO CURSAR O MÍNIMO DE CRÉDITOS POR PERÍODO (SITUAÇÃOES NORMAIS, MÍNIMO: 18 CR E MÁXIMO: 36 CR);</a:t>
            </a:r>
          </a:p>
          <a:p>
            <a:r>
              <a:rPr lang="pt-BR" dirty="0"/>
              <a:t>CURSO: 10 SEMESTRES (prazo máximo: 15 períodos);</a:t>
            </a:r>
          </a:p>
          <a:p>
            <a:r>
              <a:rPr lang="pt-BR" dirty="0"/>
              <a:t>SEMESTRE REGULAR: INGRESSANTES OBRIGATORIAMENTE MATRICULADOS NAS 8 DISCIPLINAS DO P1);</a:t>
            </a:r>
          </a:p>
          <a:p>
            <a:r>
              <a:rPr lang="pt-BR" dirty="0"/>
              <a:t>PERÍODO: 26 A 30/07/2021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43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A6EB207-72E7-4773-8F3E-7B8F640D2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283946"/>
            <a:ext cx="7772400" cy="4050792"/>
          </a:xfrm>
        </p:spPr>
        <p:txBody>
          <a:bodyPr/>
          <a:lstStyle/>
          <a:p>
            <a:r>
              <a:rPr lang="pt-BR" dirty="0"/>
              <a:t>DISCIPLINAS DO P1: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6447EABF-7858-4366-AF6E-CD86F8066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2438"/>
            <a:ext cx="7772400" cy="1288628"/>
          </a:xfrm>
        </p:spPr>
        <p:txBody>
          <a:bodyPr/>
          <a:lstStyle/>
          <a:p>
            <a:r>
              <a:rPr lang="pt-BR" dirty="0"/>
              <a:t>3° PASSO: MATRÍCULAS</a:t>
            </a:r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xmlns="" id="{36C28023-A5F3-41DE-B7D6-FD2A36D18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721627"/>
              </p:ext>
            </p:extLst>
          </p:nvPr>
        </p:nvGraphicFramePr>
        <p:xfrm>
          <a:off x="868050" y="1700808"/>
          <a:ext cx="7772399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686">
                  <a:extLst>
                    <a:ext uri="{9D8B030D-6E8A-4147-A177-3AD203B41FA5}">
                      <a16:colId xmlns:a16="http://schemas.microsoft.com/office/drawing/2014/main" xmlns="" val="42615623"/>
                    </a:ext>
                  </a:extLst>
                </a:gridCol>
                <a:gridCol w="3005599">
                  <a:extLst>
                    <a:ext uri="{9D8B030D-6E8A-4147-A177-3AD203B41FA5}">
                      <a16:colId xmlns:a16="http://schemas.microsoft.com/office/drawing/2014/main" xmlns="" val="1331184709"/>
                    </a:ext>
                  </a:extLst>
                </a:gridCol>
                <a:gridCol w="619041">
                  <a:extLst>
                    <a:ext uri="{9D8B030D-6E8A-4147-A177-3AD203B41FA5}">
                      <a16:colId xmlns:a16="http://schemas.microsoft.com/office/drawing/2014/main" xmlns="" val="296650302"/>
                    </a:ext>
                  </a:extLst>
                </a:gridCol>
                <a:gridCol w="2820073">
                  <a:extLst>
                    <a:ext uri="{9D8B030D-6E8A-4147-A177-3AD203B41FA5}">
                      <a16:colId xmlns:a16="http://schemas.microsoft.com/office/drawing/2014/main" xmlns="" val="242467802"/>
                    </a:ext>
                  </a:extLst>
                </a:gridCol>
              </a:tblGrid>
              <a:tr h="36118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CÓDIGO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DISCIPLINA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HORÁRIO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9680917"/>
                  </a:ext>
                </a:extLst>
              </a:tr>
              <a:tr h="632079">
                <a:tc>
                  <a:txBody>
                    <a:bodyPr/>
                    <a:lstStyle/>
                    <a:p>
                      <a:r>
                        <a:rPr lang="pt-BR" dirty="0"/>
                        <a:t>1103118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CALCULO VETORIAL E GEOMETRIA ANALITICA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35T23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5187058"/>
                  </a:ext>
                </a:extLst>
              </a:tr>
              <a:tr h="632079">
                <a:tc>
                  <a:txBody>
                    <a:bodyPr/>
                    <a:lstStyle/>
                    <a:p>
                      <a:r>
                        <a:rPr lang="pt-BR" dirty="0"/>
                        <a:t>1103177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CALCULO DIFERENCIAL E INTEGRAL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24T45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6495094"/>
                  </a:ext>
                </a:extLst>
              </a:tr>
              <a:tr h="902970">
                <a:tc>
                  <a:txBody>
                    <a:bodyPr/>
                    <a:lstStyle/>
                    <a:p>
                      <a:r>
                        <a:rPr lang="pt-BR" dirty="0"/>
                        <a:t>1104232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FUNDAMENTOS DE BIOLOGIA CELULAR E MOLECULAR APLICADA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24T23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0767507"/>
                  </a:ext>
                </a:extLst>
              </a:tr>
              <a:tr h="632079">
                <a:tc>
                  <a:txBody>
                    <a:bodyPr/>
                    <a:lstStyle/>
                    <a:p>
                      <a:r>
                        <a:rPr lang="pt-BR" dirty="0"/>
                        <a:t>1105220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QUIMICA GERAL E INORGÂNICA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35T45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4835790"/>
                  </a:ext>
                </a:extLst>
              </a:tr>
              <a:tr h="632079">
                <a:tc>
                  <a:txBody>
                    <a:bodyPr/>
                    <a:lstStyle/>
                    <a:p>
                      <a:r>
                        <a:rPr lang="pt-BR" dirty="0"/>
                        <a:t>1107136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INTRODUÇÃO A PROGRAMAÇÃO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35M45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952362"/>
                  </a:ext>
                </a:extLst>
              </a:tr>
              <a:tr h="632079">
                <a:tc>
                  <a:txBody>
                    <a:bodyPr/>
                    <a:lstStyle/>
                    <a:p>
                      <a:r>
                        <a:rPr lang="pt-BR" dirty="0"/>
                        <a:t>1205003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METODOLOGIA DO TRABALHO CIENTÍFICO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4M1 6M123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8543225"/>
                  </a:ext>
                </a:extLst>
              </a:tr>
              <a:tr h="632079">
                <a:tc>
                  <a:txBody>
                    <a:bodyPr/>
                    <a:lstStyle/>
                    <a:p>
                      <a:r>
                        <a:rPr lang="pt-BR" dirty="0"/>
                        <a:t>1401134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INTRODUÇÃO A SOCIOLOGIA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24M45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5759928"/>
                  </a:ext>
                </a:extLst>
              </a:tr>
              <a:tr h="632079">
                <a:tc>
                  <a:txBody>
                    <a:bodyPr/>
                    <a:lstStyle/>
                    <a:p>
                      <a:r>
                        <a:rPr lang="pt-BR" dirty="0"/>
                        <a:t>1702154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ENG. ALIMENTOS NA SOCIEDADE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5M23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8200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206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B963543-6696-4B07-BA22-BA889713D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IMPORTANTE: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SELECIONAR AS TURMAS MARCADAS PARA O NOSSO CURSO!!!!!!!!!!!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NÃO É PERMITIDA A TROCA DE TURMAS = ESCOLHA DE PROFESSOR!!!!!!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8F6C5006-52F6-42EE-8B3C-7218C6E1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188"/>
            <a:ext cx="7772400" cy="1609725"/>
          </a:xfrm>
        </p:spPr>
        <p:txBody>
          <a:bodyPr/>
          <a:lstStyle/>
          <a:p>
            <a:r>
              <a:rPr lang="pt-BR" dirty="0"/>
              <a:t>3° PASSO: MATRÍCULAS</a:t>
            </a:r>
          </a:p>
        </p:txBody>
      </p:sp>
    </p:spTree>
    <p:extLst>
      <p:ext uri="{BB962C8B-B14F-4D97-AF65-F5344CB8AC3E}">
        <p14:creationId xmlns:p14="http://schemas.microsoft.com/office/powerpoint/2010/main" val="4116606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2B490E-10CE-443E-A6E1-6780F6C6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PROJETO PEDAGÓGICO DO CURSO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B8C26FD-92FA-4C00-9C7A-8EA803C82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DISPONÍVEL NO SITE DA COORDENAÇÃO DO CURSO: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>
                <a:hlinkClick r:id="rId2"/>
              </a:rPr>
              <a:t>https://security.ufpb.br/ccea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Aba: LEGISLAÇÃO</a:t>
            </a:r>
          </a:p>
        </p:txBody>
      </p:sp>
    </p:spTree>
    <p:extLst>
      <p:ext uri="{BB962C8B-B14F-4D97-AF65-F5344CB8AC3E}">
        <p14:creationId xmlns:p14="http://schemas.microsoft.com/office/powerpoint/2010/main" val="480520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8">
            <a:extLst>
              <a:ext uri="{FF2B5EF4-FFF2-40B4-BE49-F238E27FC236}">
                <a16:creationId xmlns:a16="http://schemas.microsoft.com/office/drawing/2014/main" xmlns="" id="{F85E0883-9001-4D4E-9C91-E8D165DAF9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94AEEF45-F5C8-4322-9C98-33BB7A5A29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185E4386-A445-455A-91C4-16DE5DA9FC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8CFAFC68-D047-4ABE-A169-A673DEBE3FFF}"/>
              </a:ext>
            </a:extLst>
          </p:cNvPr>
          <p:cNvSpPr txBox="1"/>
          <p:nvPr/>
        </p:nvSpPr>
        <p:spPr>
          <a:xfrm>
            <a:off x="802386" y="484631"/>
            <a:ext cx="8069912" cy="12795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i="1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 UFPB – </a:t>
            </a:r>
            <a:r>
              <a:rPr lang="en-US" sz="4000" b="1" i="1" cap="all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programas</a:t>
            </a:r>
            <a:r>
              <a:rPr lang="en-US" sz="4000" b="1" i="1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i="1" cap="all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acadêmicos</a:t>
            </a:r>
            <a:endParaRPr lang="en-US" sz="4000" b="1" i="1" cap="all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xmlns="" id="{3FD711E9-7F79-40A9-8D9E-4AE293C154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0100" y="2013293"/>
            <a:ext cx="75438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88654AFE-4457-4DDB-92C4-54EDB06FDF85}"/>
              </a:ext>
            </a:extLst>
          </p:cNvPr>
          <p:cNvSpPr txBox="1"/>
          <p:nvPr/>
        </p:nvSpPr>
        <p:spPr>
          <a:xfrm>
            <a:off x="609274" y="1656783"/>
            <a:ext cx="77323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PROGRAMAS DE ASSISTÊNCIA AO ESTUDANTE : </a:t>
            </a:r>
          </a:p>
          <a:p>
            <a:r>
              <a:rPr lang="pt-BR" dirty="0"/>
              <a:t>Restaurante Universitário</a:t>
            </a:r>
          </a:p>
          <a:p>
            <a:r>
              <a:rPr lang="pt-BR" dirty="0"/>
              <a:t>Residência Universitária</a:t>
            </a:r>
          </a:p>
          <a:p>
            <a:r>
              <a:rPr lang="pt-BR" dirty="0"/>
              <a:t>Auxílio Moradia</a:t>
            </a:r>
          </a:p>
          <a:p>
            <a:r>
              <a:rPr lang="pt-BR" dirty="0"/>
              <a:t>Auxílio Transporte</a:t>
            </a:r>
          </a:p>
          <a:p>
            <a:endParaRPr lang="pt-BR" dirty="0"/>
          </a:p>
          <a:p>
            <a:r>
              <a:rPr lang="pt-BR" dirty="0"/>
              <a:t>PROGRAMAS ACADÊMICOS:</a:t>
            </a:r>
          </a:p>
          <a:p>
            <a:r>
              <a:rPr lang="pt-BR" dirty="0"/>
              <a:t>Intercâmbios</a:t>
            </a:r>
          </a:p>
          <a:p>
            <a:r>
              <a:rPr lang="pt-BR" dirty="0"/>
              <a:t>Mobilidade Estudantil</a:t>
            </a:r>
          </a:p>
          <a:p>
            <a:r>
              <a:rPr lang="pt-BR" dirty="0"/>
              <a:t>Monitoria</a:t>
            </a:r>
          </a:p>
          <a:p>
            <a:r>
              <a:rPr lang="pt-BR" dirty="0"/>
              <a:t>Iniciação Científica</a:t>
            </a:r>
          </a:p>
          <a:p>
            <a:r>
              <a:rPr lang="pt-BR" dirty="0"/>
              <a:t>Extensão</a:t>
            </a:r>
          </a:p>
          <a:p>
            <a:endParaRPr lang="pt-BR" dirty="0"/>
          </a:p>
          <a:p>
            <a:r>
              <a:rPr lang="pt-BR" dirty="0"/>
              <a:t>COMITÊ DE ACESSIBILIDADE</a:t>
            </a:r>
          </a:p>
          <a:p>
            <a:endParaRPr lang="pt-BR" dirty="0"/>
          </a:p>
          <a:p>
            <a:r>
              <a:rPr lang="pt-BR" dirty="0"/>
              <a:t>EMPRESA JÚNIOR – ENGAJA</a:t>
            </a:r>
          </a:p>
          <a:p>
            <a:endParaRPr lang="pt-BR" dirty="0"/>
          </a:p>
          <a:p>
            <a:r>
              <a:rPr lang="pt-BR" dirty="0"/>
              <a:t>CENTRO ACADÊMICO</a:t>
            </a:r>
          </a:p>
        </p:txBody>
      </p:sp>
    </p:spTree>
    <p:extLst>
      <p:ext uri="{BB962C8B-B14F-4D97-AF65-F5344CB8AC3E}">
        <p14:creationId xmlns:p14="http://schemas.microsoft.com/office/powerpoint/2010/main" val="25658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990"/>
    </mc:Choice>
    <mc:Fallback xmlns="">
      <p:transition spd="slow" advTm="19799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</TotalTime>
  <Words>462</Words>
  <Application>Microsoft Office PowerPoint</Application>
  <PresentationFormat>Apresentação na tela (4:3)</PresentationFormat>
  <Paragraphs>122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Arial</vt:lpstr>
      <vt:lpstr>Calibri</vt:lpstr>
      <vt:lpstr>Rockwell</vt:lpstr>
      <vt:lpstr>Rockwell Condensed</vt:lpstr>
      <vt:lpstr>Rockwell Extra Bold</vt:lpstr>
      <vt:lpstr>Segoe UI</vt:lpstr>
      <vt:lpstr>Wingdings</vt:lpstr>
      <vt:lpstr>Tipo de Madeira</vt:lpstr>
      <vt:lpstr>A ENGENHARIA DE ALIMENTOS e a vida acadêmica NO SISTEMA REMOTO</vt:lpstr>
      <vt:lpstr>INÍCIO DA VIDA UNIVERSITÁRIA</vt:lpstr>
      <vt:lpstr>1° PASSO: CADASTRO</vt:lpstr>
      <vt:lpstr>2° PASSO: ACESSO AO SIGAA</vt:lpstr>
      <vt:lpstr>3° PASSO: MATRÍCULAS</vt:lpstr>
      <vt:lpstr>3° PASSO: MATRÍCULAS</vt:lpstr>
      <vt:lpstr>3° PASSO: MATRÍCULAS</vt:lpstr>
      <vt:lpstr>PROJETO PEDAGÓGICO DO CURSO</vt:lpstr>
      <vt:lpstr>Apresentação do PowerPoint</vt:lpstr>
      <vt:lpstr>Resolução nº 29/2020 do consepe</vt:lpstr>
      <vt:lpstr>Calendário acadêmico</vt:lpstr>
      <vt:lpstr>Resolução nº 29/2020 do consepe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ENGENHARIA DE ALIMENTOS, a ufpb e a vida acadêmica</dc:title>
  <dc:creator>Stela de Lourdes Ribeiro de Mendonça</dc:creator>
  <cp:lastModifiedBy>Carla</cp:lastModifiedBy>
  <cp:revision>40</cp:revision>
  <dcterms:created xsi:type="dcterms:W3CDTF">2018-10-16T04:25:41Z</dcterms:created>
  <dcterms:modified xsi:type="dcterms:W3CDTF">2021-07-29T00:15:24Z</dcterms:modified>
</cp:coreProperties>
</file>