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2" r:id="rId5"/>
    <p:sldId id="287" r:id="rId6"/>
    <p:sldId id="273" r:id="rId7"/>
    <p:sldId id="274" r:id="rId8"/>
    <p:sldId id="257" r:id="rId9"/>
    <p:sldId id="275" r:id="rId10"/>
    <p:sldId id="280" r:id="rId11"/>
    <p:sldId id="292" r:id="rId12"/>
    <p:sldId id="290" r:id="rId13"/>
    <p:sldId id="291" r:id="rId14"/>
    <p:sldId id="279" r:id="rId15"/>
    <p:sldId id="284" r:id="rId16"/>
    <p:sldId id="261" r:id="rId17"/>
    <p:sldId id="262" r:id="rId18"/>
    <p:sldId id="264" r:id="rId19"/>
    <p:sldId id="265" r:id="rId20"/>
    <p:sldId id="266" r:id="rId21"/>
    <p:sldId id="267" r:id="rId22"/>
    <p:sldId id="268" r:id="rId23"/>
    <p:sldId id="269" r:id="rId24"/>
    <p:sldId id="285" r:id="rId25"/>
    <p:sldId id="289" r:id="rId26"/>
    <p:sldId id="288" r:id="rId27"/>
    <p:sldId id="259" r:id="rId28"/>
    <p:sldId id="263" r:id="rId29"/>
    <p:sldId id="276" r:id="rId30"/>
    <p:sldId id="281" r:id="rId31"/>
    <p:sldId id="286" r:id="rId32"/>
    <p:sldId id="277" r:id="rId33"/>
    <p:sldId id="260" r:id="rId34"/>
    <p:sldId id="283" r:id="rId35"/>
    <p:sldId id="282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017AC3-8F91-42CE-9A0A-A492CE1F0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0712D25-2187-466B-AC80-2FDAF9434B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1550BF-8FE0-4E05-BE4F-8205B5A28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8D7C849-1CE8-446D-9613-B62D182E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630AB26-E634-4341-9F12-76D6601D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651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CFE8D3-A781-4A36-AE0C-E1478690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FA2945E-5D99-4D93-8C37-F8073136A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21F7B91-C6BA-41E0-9E34-47A9701A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14496AB-3A0A-4CC5-B033-D5A599F9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2D25ECA-DB2D-45AC-ADF7-A94121E9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642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E2EC94E-CB7A-473B-B01C-5E030D8EF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E4DC071-26BE-4EB5-8D69-1D37388DF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412F5C1-1853-492E-86CA-1414BF57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AF75060-248C-442C-A8AA-2624F6734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FF9A611-8C6E-42DE-A64B-7F0F9352C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620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84DDA6-4861-4256-8A8E-59FFC7C1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89D12F3-C213-4633-A9B3-0F134B221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136C3C0-3082-4F67-BE36-AF7D2E31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0627B0-F9A1-46B8-BD68-760B99CFD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AF7DF90-34E1-4441-81CE-B179F935B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165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E71354-408D-434C-9413-E47AA5FED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DD1ADBD-FE71-4165-9E09-F1A012912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96EB813-EC74-4D5F-942B-D6243408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A4AC2738-8ED8-402C-9CEF-DCBD8E94D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562BDEE-4BD6-485E-992E-B1CB2EA0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4022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1A09DE-0C8F-4CB6-8EAF-787EBE7A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4007A84-BBDD-4C01-80BF-17FBB14E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E3D64EA-966E-4D86-8175-0BB6838C9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6E7F6AB-21EE-45EB-8847-18ECA2365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B84D168-252F-4BAC-8238-E276DDCDD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F32B4FB1-81E4-4A91-B54F-F9B7C042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826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5BF119-A04F-4375-9968-64E59A2E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8E34C8A-1BD6-4478-98B2-390558427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843FCA1-8F39-4C5E-AC7F-440A5CBB6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FE6D0744-EABB-4CDD-B57B-4CF6AFB692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5ECF10D7-3BA4-4724-B303-13E2BD578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DD5E4350-E706-4550-A26E-0127E141B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78F7856-36C7-48AA-B315-F8232D36D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6D510F19-190D-4111-8E29-2E1730397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919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4862C3-20B4-49C9-9831-85C6CCF3D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0762D2F8-1173-4E73-B525-3C132EE8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5FD68B3-882D-489A-9E88-087D576D4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C7C80B7-B715-45F5-92C3-658DEEB1C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9577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D6FB5BB4-39A9-4FDE-8C9C-89163BDD9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997860D-AFCA-4B03-B487-1DF18646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3BBD1CC-6ED4-44C7-821C-8FF40504D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7686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D00EBD9-AB05-418D-BEAA-FC78B861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25D04AC-D2E8-482D-899A-B91D3E37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721C295E-C09A-4772-9C84-3F8B129C4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DD5DB77-F3FA-4927-8907-85B18D66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4AFFFDB-CDFE-4AB9-8E85-48C40811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3ACDEFC-C6D6-4B14-8CDF-5FF64AB9C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5488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107F11-B915-4284-8816-C51FEC809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E3204ABF-D155-45DA-8EBB-6ECB53988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E45D889-E0C3-42BC-A449-E521CB807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D7CA1B5-B843-4A54-8F9E-EC588A366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374F51F-08ED-4D4D-B622-EF147945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17116A4-8698-4530-BBBF-FCB32497A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626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1B4407EC-3054-4A4F-95F3-B0545567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F70C12D-5F8A-40FA-8136-B64146AE0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1B137D5-FAF3-4195-A70A-AD472EA0E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39220-A039-458C-AE2C-548BA4BE9EBF}" type="datetimeFigureOut">
              <a:rPr lang="pt-BR" smtClean="0"/>
              <a:pPr/>
              <a:t>07/11/2019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C39C5F3-4CC4-405B-99CB-C6D630823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01596926-3541-405B-A8D6-DA1F5A4D1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D8063-BB81-445C-8842-67CC370E942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735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C744D76-60D4-46B0-BC7F-9C34AB8DE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565" y="483982"/>
            <a:ext cx="11461072" cy="1700811"/>
          </a:xfrm>
        </p:spPr>
        <p:txBody>
          <a:bodyPr>
            <a:noAutofit/>
          </a:bodyPr>
          <a:lstStyle/>
          <a:p>
            <a:pPr lvl="0"/>
            <a:r>
              <a:rPr lang="pt-BR" sz="4000" b="1" dirty="0"/>
              <a:t>Direito de acesso à informação e os direitos à vida privada, à intimidade, à honra e à imagem: o contexto das informações pessoais em documentos</a:t>
            </a:r>
            <a:endParaRPr lang="pt-BR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37BF93C-29F4-4DD0-97A8-BC5B838A3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547" y="5937864"/>
            <a:ext cx="9144000" cy="872308"/>
          </a:xfrm>
        </p:spPr>
        <p:txBody>
          <a:bodyPr>
            <a:normAutofit/>
          </a:bodyPr>
          <a:lstStyle/>
          <a:p>
            <a:r>
              <a:rPr lang="pt-BR" b="1" dirty="0"/>
              <a:t>Prof. Dr. Welder Antônio Silva (UFMG)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3D26D67C-6D07-4D02-996F-20CCB201BF58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7C02227-1398-4064-A572-E4B390783E95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051A888-B520-4B33-910F-D1ECE5732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147" y="2520181"/>
            <a:ext cx="2734800" cy="2708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86365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35B665D-C448-4302-9715-0B9E5D442B68}"/>
              </a:ext>
            </a:extLst>
          </p:cNvPr>
          <p:cNvSpPr txBox="1"/>
          <p:nvPr/>
        </p:nvSpPr>
        <p:spPr>
          <a:xfrm>
            <a:off x="2157273" y="2760955"/>
            <a:ext cx="8566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O percurso no âmbito do Direito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36C6894-E8B4-43A3-9DEA-A1BA1148BF53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0818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36C6894-E8B4-43A3-9DEA-A1BA1148BF53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693A908-7A3D-44F9-9571-DB812C401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70" y="133164"/>
            <a:ext cx="8123202" cy="672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6783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36C6894-E8B4-43A3-9DEA-A1BA1148BF53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721857F-3497-47A9-8452-6A10680D7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640" y="639193"/>
            <a:ext cx="11704719" cy="521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02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E36C6894-E8B4-43A3-9DEA-A1BA1148BF53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53586D4-ED17-4BDC-A572-656A4FAD7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571" y="210815"/>
            <a:ext cx="11878858" cy="533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465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FC0BB89-131B-428B-9093-7F2F14C9A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8" y="195309"/>
            <a:ext cx="11514337" cy="644518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F6AE5B18-8C25-4A9D-9DD3-B20727A78AA5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53804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1C2C928-4808-4E39-89DF-79D8EF01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50921"/>
            <a:ext cx="11638626" cy="655172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A555CD5F-E8F2-481B-8746-FB60CBBCC998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057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392DA32-ECBA-451F-8D78-7040A229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62" y="182434"/>
            <a:ext cx="5243936" cy="106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Possibilidades de violação do direito à imagem</a:t>
            </a:r>
            <a:endParaRPr kumimoji="0" lang="en-GB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>
            <a:extLst>
              <a:ext uri="{FF2B5EF4-FFF2-40B4-BE49-F238E27FC236}">
                <a16:creationId xmlns:a16="http://schemas.microsoft.com/office/drawing/2014/main" xmlns="" id="{546C8D34-808E-4E4D-8D4F-45B0E4BBB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85" y="766762"/>
            <a:ext cx="11071075" cy="5652184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F7A333C-F294-4AFD-B61E-171A6D03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85" y="6418946"/>
            <a:ext cx="1134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Fonte: Elaboração própria, com base na revisão de literatura.</a:t>
            </a:r>
            <a:endParaRPr kumimoji="0" lang="pt-BR" altLang="ko-K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9DAAAA7-C722-4ACB-AE00-41EDE0601CE5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CAD2089-FCEE-4515-8EB2-00EB8000E842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66553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392DA32-ECBA-451F-8D78-7040A229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90" y="36252"/>
            <a:ext cx="4756815" cy="3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Exceções ao exercício do direito à imagem</a:t>
            </a:r>
            <a:endParaRPr kumimoji="0" lang="pt-BR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F7A333C-F294-4AFD-B61E-171A6D03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85" y="6418946"/>
            <a:ext cx="1134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Fonte: Elaboração própria, com base na revisão de literatura.</a:t>
            </a:r>
            <a:endParaRPr kumimoji="0" lang="pt-BR" altLang="ko-K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Picture 1">
            <a:extLst>
              <a:ext uri="{FF2B5EF4-FFF2-40B4-BE49-F238E27FC236}">
                <a16:creationId xmlns:a16="http://schemas.microsoft.com/office/drawing/2014/main" xmlns="" id="{162188B6-AF51-48B4-BA1A-43AB69385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6397" y="493452"/>
            <a:ext cx="6216659" cy="5925494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AD22AA7-03DE-43AB-82E8-975D516E9DB6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C915D71-5958-485A-BAC2-8E51A64A6B8B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1880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392DA32-ECBA-451F-8D78-7040A229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62" y="182434"/>
            <a:ext cx="5032340" cy="106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t-BR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Possibilidades de violação do direito à honra</a:t>
            </a:r>
            <a:endParaRPr kumimoji="0" lang="en-GB" altLang="zh-CN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F7A333C-F294-4AFD-B61E-171A6D03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85" y="6418946"/>
            <a:ext cx="1134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Fonte: Elaboração própria, com base na revisão de literatura.</a:t>
            </a:r>
            <a:endParaRPr kumimoji="0" lang="pt-BR" altLang="ko-K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9DAAAA7-C722-4ACB-AE00-41EDE0601CE5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270753D1-D6F8-4DEA-A50E-8349A94E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1" y="713336"/>
            <a:ext cx="11490960" cy="563419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28968916-0ED1-4F32-93D5-1DB14191674B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810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392DA32-ECBA-451F-8D78-7040A229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90" y="36252"/>
            <a:ext cx="4545219" cy="3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Exceções ao exercício do direito à honra</a:t>
            </a:r>
            <a:endParaRPr kumimoji="0" lang="pt-BR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F7A333C-F294-4AFD-B61E-171A6D03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85" y="6418946"/>
            <a:ext cx="1134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Fonte: Elaboração própria, com base na revisão de literatura.</a:t>
            </a:r>
            <a:endParaRPr kumimoji="0" lang="pt-BR" altLang="ko-K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AD22AA7-03DE-43AB-82E8-975D516E9DB6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A094F6B9-BDF4-4F31-9CFE-989373A3A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0190" y="457199"/>
            <a:ext cx="6216659" cy="606788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5D713A6-1337-48BB-8259-CC3A3D90BCE3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7841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BC4A3362-2EFB-43F9-9477-B9072D0BA25C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E010A7B-2A98-42E7-A932-293113048E3D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D251233-3F3D-4AB5-A938-7A5CFADC3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8" y="257449"/>
            <a:ext cx="11576481" cy="63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876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392DA32-ECBA-451F-8D78-7040A229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62" y="182434"/>
            <a:ext cx="7577908" cy="106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Possibilidades de violação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direitos à vida privada e à intimidade</a:t>
            </a:r>
            <a:endParaRPr lang="en-GB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F7A333C-F294-4AFD-B61E-171A6D03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85" y="6418946"/>
            <a:ext cx="1134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Fonte: Elaboração própria, com base na revisão de literatura.</a:t>
            </a:r>
            <a:endParaRPr kumimoji="0" lang="pt-BR" altLang="ko-K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9DAAAA7-C722-4ACB-AE00-41EDE0601CE5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75742535-6DBA-4140-A960-44446E50A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143" y="628017"/>
            <a:ext cx="11521567" cy="569288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F1B80B3-E19B-4B4F-AA5F-7B17D59D2E1D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64923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392DA32-ECBA-451F-8D78-7040A229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62" y="182434"/>
            <a:ext cx="7577908" cy="106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Possibilidades de violação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direitos à vida privada e à intimidade</a:t>
            </a:r>
            <a:endParaRPr lang="en-GB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F7A333C-F294-4AFD-B61E-171A6D03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85" y="6418946"/>
            <a:ext cx="1134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Fonte: Elaboração própria, com base na revisão de literatura.</a:t>
            </a:r>
            <a:endParaRPr kumimoji="0" lang="pt-BR" altLang="ko-K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9DAAAA7-C722-4ACB-AE00-41EDE0601CE5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6FF6E18B-A968-4DCE-894C-697DBDED7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" y="639634"/>
            <a:ext cx="11490960" cy="5779312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B1E869F4-2965-4C39-8D79-B3FCD8009511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5340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392DA32-ECBA-451F-8D78-7040A229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62" y="182434"/>
            <a:ext cx="7577908" cy="106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Possibilidades de violação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direitos à vida privada e à intimidade</a:t>
            </a:r>
            <a:endParaRPr lang="en-GB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zh-CN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F7A333C-F294-4AFD-B61E-171A6D03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85" y="6418946"/>
            <a:ext cx="1134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Fonte: Elaboração própria, com base na revisão de literatura.</a:t>
            </a:r>
            <a:endParaRPr kumimoji="0" lang="pt-BR" altLang="ko-K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9DAAAA7-C722-4ACB-AE00-41EDE0601CE5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2A171F2-E0EA-460D-930F-D84AC02CE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085" y="790085"/>
            <a:ext cx="11345394" cy="313384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97BC29F2-890D-41C8-8453-E2322047FFF9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12731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F392DA32-ECBA-451F-8D78-7040A229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990" y="36252"/>
            <a:ext cx="7090787" cy="38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Exceções ao exercício </a:t>
            </a: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direitos à vida privada e à intimidade</a:t>
            </a:r>
            <a:endParaRPr lang="pt-BR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F7A333C-F294-4AFD-B61E-171A6D03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85" y="6418946"/>
            <a:ext cx="11345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Fonte: Elaboração própria, com base na revisão de literatura.</a:t>
            </a:r>
            <a:endParaRPr kumimoji="0" lang="pt-BR" altLang="ko-K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AD22AA7-03DE-43AB-82E8-975D516E9DB6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1A16453A-7931-43D6-9B60-7404C7409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7892" y="457200"/>
            <a:ext cx="6453761" cy="5961746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296291E-03F5-4426-B640-66AFB5227767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61876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35B665D-C448-4302-9715-0B9E5D442B68}"/>
              </a:ext>
            </a:extLst>
          </p:cNvPr>
          <p:cNvSpPr txBox="1"/>
          <p:nvPr/>
        </p:nvSpPr>
        <p:spPr>
          <a:xfrm>
            <a:off x="1349406" y="2760955"/>
            <a:ext cx="9374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/>
              <a:t>O percurso no âmbito da Arquivologia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AC1AB04F-041E-4E8F-BBB0-1B1A4C868506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6004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AC1AB04F-041E-4E8F-BBB0-1B1A4C868506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F6DB0C0A-7B21-4417-A694-C1BAC7C37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116" y="0"/>
            <a:ext cx="68757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499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AC1AB04F-041E-4E8F-BBB0-1B1A4C868506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F877B58-5571-4831-A5F0-6AB0277CA7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878" y="461637"/>
            <a:ext cx="10769114" cy="497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07395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41BB7EC-6C47-4D1F-8023-96AE1F03469A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9AF3021-B149-4D5D-BFD8-B249FB46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7952" y="284288"/>
            <a:ext cx="2038200" cy="16212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AE4C59A9-A14E-4F52-B493-4F3B25D6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48" y="919167"/>
            <a:ext cx="11540304" cy="52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Utilidade dos arquivos e dos documentos arquivísticos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Especificidades dos documentos arquivísticos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arquivístico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Proveniência (Respeito aos Fundos e da Ordem Original)</a:t>
            </a:r>
            <a:endParaRPr lang="en-GB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eta: para Baixo 2">
            <a:extLst>
              <a:ext uri="{FF2B5EF4-FFF2-40B4-BE49-F238E27FC236}">
                <a16:creationId xmlns:a16="http://schemas.microsoft.com/office/drawing/2014/main" xmlns="" id="{C078588C-5A10-4C58-A09D-29772DC5715D}"/>
              </a:ext>
            </a:extLst>
          </p:cNvPr>
          <p:cNvSpPr/>
          <p:nvPr/>
        </p:nvSpPr>
        <p:spPr>
          <a:xfrm>
            <a:off x="1819922" y="2476870"/>
            <a:ext cx="683581" cy="756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023C70AF-3DB9-413F-8FAA-29FA944EE996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6750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3DBD4B0-4A7F-4C04-926E-16A7C1E9616B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0038116-8E06-40BF-BBCF-8129802BC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25" y="0"/>
            <a:ext cx="11766750" cy="655853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56B0EB3E-3863-4F67-9F3E-0318FCC7DFEB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6498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3DBD4B0-4A7F-4C04-926E-16A7C1E9616B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C2197270-F673-4B0B-B472-73F537E41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133166"/>
            <a:ext cx="11407806" cy="661527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4C93ED3C-0B5D-4334-9441-62D7514D8BA2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973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E010A7B-2A98-42E7-A932-293113048E3D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B16F997-2A5F-4825-A4D6-565BC267A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07" y="114930"/>
            <a:ext cx="11469948" cy="633025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56961A7-861D-46DA-8F73-8188EDD5017E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7027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B278C3D0-C588-4C14-BCCF-58F3C5C1F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324"/>
          <a:stretch/>
        </p:blipFill>
        <p:spPr bwMode="auto">
          <a:xfrm>
            <a:off x="74194" y="213584"/>
            <a:ext cx="6406504" cy="620719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xmlns="" id="{C5FAE8A8-2580-4031-B098-AF2BE4D34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2323"/>
          <a:stretch/>
        </p:blipFill>
        <p:spPr bwMode="auto">
          <a:xfrm>
            <a:off x="6480698" y="1313896"/>
            <a:ext cx="5637108" cy="313381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D41BB7EC-6C47-4D1F-8023-96AE1F03469A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EF61B0B6-9326-41B8-B2ED-F832C7270DDF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80138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135B665D-C448-4302-9715-0B9E5D442B68}"/>
              </a:ext>
            </a:extLst>
          </p:cNvPr>
          <p:cNvSpPr txBox="1"/>
          <p:nvPr/>
        </p:nvSpPr>
        <p:spPr>
          <a:xfrm>
            <a:off x="1349406" y="2760955"/>
            <a:ext cx="9374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/>
              <a:t>Conclusões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E70D997-0938-4277-A3F6-77327BACEDAA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1118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63DBD4B0-4A7F-4C04-926E-16A7C1E9616B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0423389-952E-4238-94AC-4C276C6B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30" y="93505"/>
            <a:ext cx="11620869" cy="664464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FCE6E965-6355-4F88-A9A0-2ECC115C10DE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29174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xmlns="" id="{00E2968A-BC17-4D44-B796-A4CE29AA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8283" y="820667"/>
            <a:ext cx="8980396" cy="5400305"/>
          </a:xfrm>
          <a:prstGeom prst="rect">
            <a:avLst/>
          </a:prstGeom>
          <a:solidFill>
            <a:srgbClr val="FFFFFF">
              <a:alpha val="0"/>
            </a:srgbClr>
          </a:solidFill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33A55AF-E509-4EB7-88D1-4BCF57A68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4866" y="173001"/>
            <a:ext cx="4572085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Sopesamento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zh-CN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zh-CN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zh-CN" sz="3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3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zh-CN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3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Fonte: Elaboração própria.</a:t>
            </a:r>
            <a:endParaRPr kumimoji="0" lang="pt-BR" altLang="zh-CN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DB45094-F212-46C5-BF89-C4F23C95E2D0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27DF102-82FA-43EE-ADBD-CE5CE2EDBB48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549327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62BF6B87-857E-45FE-A870-33329026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033A55AF-E509-4EB7-88D1-4BCF57A68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14" y="268448"/>
            <a:ext cx="11276772" cy="648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/>
              <a:t>CONSIDERAÇÕES FINAIS</a:t>
            </a:r>
          </a:p>
          <a:p>
            <a:pPr algn="ctr">
              <a:lnSpc>
                <a:spcPct val="150000"/>
              </a:lnSpc>
            </a:pPr>
            <a:endParaRPr lang="pt-BR" sz="2800" b="1" dirty="0"/>
          </a:p>
          <a:p>
            <a:pPr algn="just">
              <a:lnSpc>
                <a:spcPct val="150000"/>
              </a:lnSpc>
            </a:pPr>
            <a:r>
              <a:rPr lang="pt-BR" sz="2800" dirty="0"/>
              <a:t>A Lei de Acesso à Informação é uma conquista de valor inestimável para a sociedade brasileira. Porém, todas as precauções precisam ser tomadas em relação aos documentos arquivísticos, para que o acesso à informação seja responsável e de qualidade, atendendo, principalmente, às expectativas da sociedade em relação aos seus direitos, que não se resumem apenas ao de acesso à informação. Transparência não é sinônimo de negligência e imprudência.</a:t>
            </a:r>
          </a:p>
          <a:p>
            <a:pPr algn="just">
              <a:lnSpc>
                <a:spcPct val="150000"/>
              </a:lnSpc>
            </a:pPr>
            <a:r>
              <a:rPr lang="pt-BR" sz="2800" dirty="0"/>
              <a:t> 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9DB45094-F212-46C5-BF89-C4F23C95E2D0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08549E83-1FE3-436D-A9AB-2E362482C1F7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661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B61AAC73-DA0C-4ABC-8DB7-7B172EC03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664" y="1509205"/>
            <a:ext cx="10782671" cy="34473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b="1" dirty="0"/>
              <a:t>Obrigado!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Contatos: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dirty="0"/>
              <a:t>Prof. Dr. Welder Antônio Silva (UFMG) </a:t>
            </a:r>
            <a:r>
              <a:rPr lang="pt-BR" dirty="0"/>
              <a:t> - weldsilva@gmail.com</a:t>
            </a:r>
          </a:p>
          <a:p>
            <a:pPr marL="0" indent="0" algn="ctr">
              <a:buNone/>
            </a:pPr>
            <a:r>
              <a:rPr lang="es-ES" dirty="0"/>
              <a:t/>
            </a:r>
            <a:br>
              <a:rPr lang="es-ES" dirty="0"/>
            </a:br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03346A80-F3DE-4510-8D2F-F9C3525AFDE2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1D247FC-5368-4051-A8FA-515E991AC71E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31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E010A7B-2A98-42E7-A932-293113048E3D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C38E2E2-2382-427F-AA40-31AF4DA0103C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4FE20D99-D2B4-4F41-A78E-22EE2A52E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09" y="202331"/>
            <a:ext cx="11638624" cy="63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028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E010A7B-2A98-42E7-A932-293113048E3D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4924650-EAD2-4B62-8A92-075CE00CC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470" y="171562"/>
            <a:ext cx="8753382" cy="65148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C38E2E2-2382-427F-AA40-31AF4DA0103C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012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E010A7B-2A98-42E7-A932-293113048E3D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0845937B-E7BF-498E-BD06-A458EE799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90" y="99190"/>
            <a:ext cx="9718090" cy="673123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2880EECD-18D8-43A0-8C4E-619BB6EA8999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781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E010A7B-2A98-42E7-A932-293113048E3D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B3C5691-381D-4562-9D48-0105EF6A0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45" y="236245"/>
            <a:ext cx="11564110" cy="640425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F9CDB78D-F9A5-4F53-AD02-14F4C93CA1F4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8275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752904A1-34C7-43D0-B6E1-9B9050FA1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0838492"/>
              </p:ext>
            </p:extLst>
          </p:nvPr>
        </p:nvGraphicFramePr>
        <p:xfrm>
          <a:off x="356586" y="512685"/>
          <a:ext cx="11478828" cy="58326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925857">
                  <a:extLst>
                    <a:ext uri="{9D8B030D-6E8A-4147-A177-3AD203B41FA5}">
                      <a16:colId xmlns:a16="http://schemas.microsoft.com/office/drawing/2014/main" xmlns="" val="2024412880"/>
                    </a:ext>
                  </a:extLst>
                </a:gridCol>
                <a:gridCol w="4552971">
                  <a:extLst>
                    <a:ext uri="{9D8B030D-6E8A-4147-A177-3AD203B41FA5}">
                      <a16:colId xmlns:a16="http://schemas.microsoft.com/office/drawing/2014/main" xmlns="" val="3320470250"/>
                    </a:ext>
                  </a:extLst>
                </a:gridCol>
              </a:tblGrid>
              <a:tr h="6075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Problema de pesquisa</a:t>
                      </a:r>
                      <a:endParaRPr lang="pt-BR" sz="3600" b="1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</a:rPr>
                        <a:t>Objetivo geral</a:t>
                      </a:r>
                      <a:endParaRPr lang="pt-BR" sz="3600" b="1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6811855"/>
                  </a:ext>
                </a:extLst>
              </a:tr>
              <a:tr h="5225097">
                <a:tc>
                  <a:txBody>
                    <a:bodyPr/>
                    <a:lstStyle/>
                    <a:p>
                      <a:pPr marL="113665" marR="2095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Quais são os requisitos que indicam que determinados documentos arquivísticos devem ser estruturados, gerados, administrados e interpretados como possuidores de informações que violam a intimidade, a vida privada, a honra e a imagem das pessoas (informações pessoais)?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6205" marR="2286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Construir uma plataforma teórica capaz de evidenciar requisitos que caracterizam as informações pessoais.</a:t>
                      </a:r>
                      <a:endParaRPr lang="pt-BR" sz="3600" dirty="0">
                        <a:effectLst/>
                        <a:latin typeface="Arial" panose="020B0604020202020204" pitchFamily="34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73260603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98D3BD91-A858-4C1F-A787-F8353345575F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D9C5562D-2AB9-433B-AE46-EFB6772153DD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4515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E010A7B-2A98-42E7-A932-293113048E3D}"/>
              </a:ext>
            </a:extLst>
          </p:cNvPr>
          <p:cNvSpPr/>
          <p:nvPr/>
        </p:nvSpPr>
        <p:spPr>
          <a:xfrm>
            <a:off x="0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B816B8E-01C0-4F45-B475-1EE017D80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49" y="211504"/>
            <a:ext cx="11372295" cy="643499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2165C01-48F7-4B4A-AC68-F66DF9A7F307}"/>
              </a:ext>
            </a:extLst>
          </p:cNvPr>
          <p:cNvSpPr/>
          <p:nvPr/>
        </p:nvSpPr>
        <p:spPr>
          <a:xfrm>
            <a:off x="12082509" y="0"/>
            <a:ext cx="109491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33347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408</Words>
  <Application>Microsoft Office PowerPoint</Application>
  <PresentationFormat>Personalizar</PresentationFormat>
  <Paragraphs>57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Direito de acesso à informação e os direitos à vida privada, à intimidade, à honra e à imagem: o contexto das informações pessoais em documentos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Dimensões contextuais e requisitos que indicam a possibilidade de registro de informações pessoais nos documentos arquivísticos</dc:title>
  <dc:creator>Welder Silva</dc:creator>
  <cp:lastModifiedBy>Arqv</cp:lastModifiedBy>
  <cp:revision>19</cp:revision>
  <dcterms:created xsi:type="dcterms:W3CDTF">2019-08-27T00:07:57Z</dcterms:created>
  <dcterms:modified xsi:type="dcterms:W3CDTF">2019-11-07T12:46:52Z</dcterms:modified>
</cp:coreProperties>
</file>